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7" r:id="rId1"/>
  </p:sldMasterIdLst>
  <p:sldIdLst>
    <p:sldId id="256" r:id="rId2"/>
    <p:sldId id="261" r:id="rId3"/>
    <p:sldId id="262" r:id="rId4"/>
    <p:sldId id="258" r:id="rId5"/>
    <p:sldId id="259" r:id="rId6"/>
    <p:sldId id="263" r:id="rId7"/>
    <p:sldId id="264" r:id="rId8"/>
    <p:sldId id="265" r:id="rId9"/>
    <p:sldId id="270" r:id="rId10"/>
    <p:sldId id="266" r:id="rId11"/>
    <p:sldId id="267" r:id="rId12"/>
    <p:sldId id="269" r:id="rId13"/>
    <p:sldId id="271" r:id="rId14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7">
            <a:extLst>
              <a:ext uri="{FF2B5EF4-FFF2-40B4-BE49-F238E27FC236}">
                <a16:creationId xmlns:a16="http://schemas.microsoft.com/office/drawing/2014/main" id="{D87D3375-AB75-40F5-A0CF-A9D44A4CB4CE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677" cy="6858000"/>
          </a:xfrm>
        </p:grpSpPr>
        <p:pic>
          <p:nvPicPr>
            <p:cNvPr id="5" name="Picture 7" descr="SD-PanelTitle-R1.png">
              <a:extLst>
                <a:ext uri="{FF2B5EF4-FFF2-40B4-BE49-F238E27FC236}">
                  <a16:creationId xmlns:a16="http://schemas.microsoft.com/office/drawing/2014/main" id="{90CAAF85-F676-4452-8AD9-2F3F80E78F3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9144000" cy="6858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" name="Rectangle 10">
              <a:extLst>
                <a:ext uri="{FF2B5EF4-FFF2-40B4-BE49-F238E27FC236}">
                  <a16:creationId xmlns:a16="http://schemas.microsoft.com/office/drawing/2014/main" id="{6A54DCB0-49BA-4EF9-B0BF-806326366C3D}"/>
                </a:ext>
              </a:extLst>
            </p:cNvPr>
            <p:cNvSpPr/>
            <p:nvPr/>
          </p:nvSpPr>
          <p:spPr>
            <a:xfrm>
              <a:off x="1515532" y="1520422"/>
              <a:ext cx="6112935" cy="3818468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7" name="Picture 11" descr="HDRibbonTitle-UniformTrim.png">
              <a:extLst>
                <a:ext uri="{FF2B5EF4-FFF2-40B4-BE49-F238E27FC236}">
                  <a16:creationId xmlns:a16="http://schemas.microsoft.com/office/drawing/2014/main" id="{6771B4A2-72B3-4706-912F-3DFDB5F1C99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-4"/>
            <a:stretch>
              <a:fillRect/>
            </a:stretch>
          </p:blipFill>
          <p:spPr bwMode="auto">
            <a:xfrm>
              <a:off x="0" y="3128434"/>
              <a:ext cx="1664208" cy="6126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12" descr="HDRibbonTitle-UniformTrim.png">
              <a:extLst>
                <a:ext uri="{FF2B5EF4-FFF2-40B4-BE49-F238E27FC236}">
                  <a16:creationId xmlns:a16="http://schemas.microsoft.com/office/drawing/2014/main" id="{B68A9A3B-3A55-4492-8469-34B63B07D25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-4"/>
            <a:stretch>
              <a:fillRect/>
            </a:stretch>
          </p:blipFill>
          <p:spPr bwMode="auto">
            <a:xfrm>
              <a:off x="7480469" y="3128434"/>
              <a:ext cx="1664208" cy="6126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cxnSp>
        <p:nvCxnSpPr>
          <p:cNvPr id="9" name="Straight Connector 14">
            <a:extLst>
              <a:ext uri="{FF2B5EF4-FFF2-40B4-BE49-F238E27FC236}">
                <a16:creationId xmlns:a16="http://schemas.microsoft.com/office/drawing/2014/main" id="{F990F3E0-FFB1-4981-ABC0-D6ECB3395692}"/>
              </a:ext>
            </a:extLst>
          </p:cNvPr>
          <p:cNvCxnSpPr/>
          <p:nvPr/>
        </p:nvCxnSpPr>
        <p:spPr>
          <a:xfrm>
            <a:off x="2019300" y="3471863"/>
            <a:ext cx="511333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1934" y="1811863"/>
            <a:ext cx="5308866" cy="1515533"/>
          </a:xfrm>
        </p:spPr>
        <p:txBody>
          <a:bodyPr anchor="b">
            <a:noAutofit/>
          </a:bodyPr>
          <a:lstStyle>
            <a:lvl1pPr algn="ctr">
              <a:defRPr sz="4800">
                <a:effectLst/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1934" y="3598327"/>
            <a:ext cx="5308866" cy="1377651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17AB67FA-2734-4418-BB8D-9E439D5A9C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65838" y="5054600"/>
            <a:ext cx="673100" cy="2794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93B304-CE4A-4507-AF77-8239124A3BA5}" type="datetimeFigureOut">
              <a:rPr lang="el-GR"/>
              <a:pPr>
                <a:defRPr/>
              </a:pPr>
              <a:t>11/12/2020</a:t>
            </a:fld>
            <a:endParaRPr lang="el-GR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0E42801D-2BD1-425B-B3FC-557BA15F1A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922463" y="5054600"/>
            <a:ext cx="4064000" cy="2794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A3FBF704-9BA0-4F38-A005-A7AA16D48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16725" y="5054600"/>
            <a:ext cx="414338" cy="2794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13E183-3DF1-4B78-97B1-DC86F8908261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55977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ανοραμική 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4815415"/>
            <a:ext cx="6798734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26260" y="1032933"/>
            <a:ext cx="7091482" cy="33612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l-GR" noProof="0"/>
              <a:t>Κάντε κλικ στο εικονίδιο για να προσθέσετε εικόνα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6" y="5382153"/>
            <a:ext cx="6798734" cy="49371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4B7DCDE-6639-4793-A06E-7BBBDA55E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45DF0E-D373-4BA9-9335-1F9FC00B33B1}" type="datetimeFigureOut">
              <a:rPr lang="el-GR"/>
              <a:pPr>
                <a:defRPr/>
              </a:pPr>
              <a:t>11/12/2020</a:t>
            </a:fld>
            <a:endParaRPr lang="el-GR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011C5F5-9A7C-43ED-B015-AC99F4A7BE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84A20E7-7EEC-4AE7-B0F4-4231605B14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22D069-C897-47D8-9C95-D9F76A92C0FA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73746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4">
            <a:extLst>
              <a:ext uri="{FF2B5EF4-FFF2-40B4-BE49-F238E27FC236}">
                <a16:creationId xmlns:a16="http://schemas.microsoft.com/office/drawing/2014/main" id="{28BF4B48-77BE-47AF-A9F0-45B31EB447E6}"/>
              </a:ext>
            </a:extLst>
          </p:cNvPr>
          <p:cNvCxnSpPr/>
          <p:nvPr/>
        </p:nvCxnSpPr>
        <p:spPr>
          <a:xfrm>
            <a:off x="1277938" y="4140200"/>
            <a:ext cx="6607175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06873"/>
            <a:ext cx="6798734" cy="3097860"/>
          </a:xfrm>
        </p:spPr>
        <p:txBody>
          <a:bodyPr>
            <a:normAutofit/>
          </a:bodyPr>
          <a:lstStyle>
            <a:lvl1pPr algn="ctr">
              <a:defRPr sz="32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275666"/>
            <a:ext cx="6798736" cy="160020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4648F1A-ECC7-4326-A069-A1AFCDBCEF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EACAE4-2DA3-4289-87E5-4A057D924051}" type="datetimeFigureOut">
              <a:rPr lang="el-GR"/>
              <a:pPr>
                <a:defRPr/>
              </a:pPr>
              <a:t>11/12/2020</a:t>
            </a:fld>
            <a:endParaRPr lang="el-GR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389800E-167B-4955-817B-6E2D44B3CC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AA90CBC-D65C-416C-B926-058456753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A51E92-E374-4C34-999C-B8935F265E5D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029632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AA04AC1-50BB-477C-92C8-69B002AEFB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9313" y="904875"/>
            <a:ext cx="457200" cy="585788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>
              <a:defRPr/>
            </a:pPr>
            <a:r>
              <a:rPr lang="en-US" altLang="el-GR" sz="7200"/>
              <a:t>“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1CB605A-30AA-46C2-BF0A-44444190D2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34288" y="2827338"/>
            <a:ext cx="457200" cy="585787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>
              <a:defRPr/>
            </a:pPr>
            <a:r>
              <a:rPr lang="en-US" altLang="el-GR" sz="7200"/>
              <a:t>”</a:t>
            </a:r>
          </a:p>
        </p:txBody>
      </p:sp>
      <p:cxnSp>
        <p:nvCxnSpPr>
          <p:cNvPr id="7" name="Straight Connector 18">
            <a:extLst>
              <a:ext uri="{FF2B5EF4-FFF2-40B4-BE49-F238E27FC236}">
                <a16:creationId xmlns:a16="http://schemas.microsoft.com/office/drawing/2014/main" id="{47990027-71A7-4513-AF62-62CD9082148F}"/>
              </a:ext>
            </a:extLst>
          </p:cNvPr>
          <p:cNvCxnSpPr/>
          <p:nvPr/>
        </p:nvCxnSpPr>
        <p:spPr>
          <a:xfrm>
            <a:off x="1277938" y="4140200"/>
            <a:ext cx="6596062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4333" y="982132"/>
            <a:ext cx="6400250" cy="2370668"/>
          </a:xfrm>
        </p:spPr>
        <p:txBody>
          <a:bodyPr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00200" y="3352799"/>
            <a:ext cx="5892798" cy="651933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3" y="4343400"/>
            <a:ext cx="6798738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189036DA-DE8E-4896-9C0A-8F7BEAAA680B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378A16-5A84-499F-91B6-A9FB4ABECB0A}" type="datetimeFigureOut">
              <a:rPr lang="el-GR"/>
              <a:pPr>
                <a:defRPr/>
              </a:pPr>
              <a:t>11/12/2020</a:t>
            </a:fld>
            <a:endParaRPr lang="el-GR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89ED0593-4C20-4C01-85CD-84B766F4930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3CD7DEC5-1FE1-4405-81BF-D2D61FC6C5E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DCBADF-B1DF-443F-8898-9EC8E77CAD74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201289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9" y="3308581"/>
            <a:ext cx="679872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4777381"/>
            <a:ext cx="6798730" cy="860400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B4B4AE-FC68-4E2D-BEEA-B92C09586A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5435EB-53CC-4906-A1B5-9B4889621B56}" type="datetimeFigureOut">
              <a:rPr lang="el-GR"/>
              <a:pPr>
                <a:defRPr/>
              </a:pPr>
              <a:t>11/12/2020</a:t>
            </a:fld>
            <a:endParaRPr lang="el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5910FD-0F2C-4182-8A94-7E615D9EDF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7314B4-E2C3-418E-B8CE-B2FFEDDEA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4561F4-1375-4F54-9A43-3A7146B1455D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105846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6858164-C823-4262-B6E3-45EA7F98C9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7888" y="896938"/>
            <a:ext cx="457200" cy="5842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>
              <a:defRPr/>
            </a:pPr>
            <a:r>
              <a:rPr lang="en-US" altLang="el-GR" sz="8000"/>
              <a:t>“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88E0D9D-6221-4FA8-AE68-2B88FF343C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0163" y="2608263"/>
            <a:ext cx="457200" cy="5842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>
              <a:defRPr/>
            </a:pPr>
            <a:r>
              <a:rPr lang="en-US" altLang="el-GR" sz="8000"/>
              <a:t>”</a:t>
            </a:r>
          </a:p>
        </p:txBody>
      </p:sp>
      <p:cxnSp>
        <p:nvCxnSpPr>
          <p:cNvPr id="7" name="Straight Connector 25">
            <a:extLst>
              <a:ext uri="{FF2B5EF4-FFF2-40B4-BE49-F238E27FC236}">
                <a16:creationId xmlns:a16="http://schemas.microsoft.com/office/drawing/2014/main" id="{7AF0A401-FA54-441C-B7AC-72312D9671FA}"/>
              </a:ext>
            </a:extLst>
          </p:cNvPr>
          <p:cNvCxnSpPr/>
          <p:nvPr/>
        </p:nvCxnSpPr>
        <p:spPr>
          <a:xfrm>
            <a:off x="1277938" y="3429000"/>
            <a:ext cx="6596062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9416" y="982132"/>
            <a:ext cx="6325168" cy="2243668"/>
          </a:xfrm>
        </p:spPr>
        <p:txBody>
          <a:bodyPr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639312"/>
            <a:ext cx="6798730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529667"/>
            <a:ext cx="6798736" cy="1346200"/>
          </a:xfr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F4D76901-D2B0-4294-A88A-F30049BAAF4E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91AA3C-0081-41B8-99E7-7E61524A0CE0}" type="datetimeFigureOut">
              <a:rPr lang="el-GR"/>
              <a:pPr>
                <a:defRPr/>
              </a:pPr>
              <a:t>11/12/2020</a:t>
            </a:fld>
            <a:endParaRPr lang="el-GR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8313CEF2-A028-4E2C-86DC-1669351768C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B1FDC45-9D02-4518-BDED-DBDA1D0883E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C4CBB9-0A97-4672-AAF6-3F0D96C3E170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750236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14">
            <a:extLst>
              <a:ext uri="{FF2B5EF4-FFF2-40B4-BE49-F238E27FC236}">
                <a16:creationId xmlns:a16="http://schemas.microsoft.com/office/drawing/2014/main" id="{CDA91039-06ED-4C66-96E8-00E36256D372}"/>
              </a:ext>
            </a:extLst>
          </p:cNvPr>
          <p:cNvCxnSpPr/>
          <p:nvPr/>
        </p:nvCxnSpPr>
        <p:spPr>
          <a:xfrm>
            <a:off x="1277938" y="3429000"/>
            <a:ext cx="6607175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82131"/>
            <a:ext cx="6798734" cy="2294467"/>
          </a:xfrm>
        </p:spPr>
        <p:txBody>
          <a:bodyPr rtlCol="0">
            <a:normAutofit/>
          </a:bodyPr>
          <a:lstStyle>
            <a:lvl1pPr>
              <a:defRPr lang="en-US" sz="3200" b="0" dirty="0"/>
            </a:lvl1pPr>
          </a:lstStyle>
          <a:p>
            <a:pPr lvl="0"/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566160"/>
            <a:ext cx="6798730" cy="905256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6" y="4470400"/>
            <a:ext cx="6798734" cy="1405467"/>
          </a:xfr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3182054D-816E-4423-BA8B-22EEECEDA349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E7AEBA-DB37-4F1A-8C98-A9486CDDEE6F}" type="datetimeFigureOut">
              <a:rPr lang="el-GR"/>
              <a:pPr>
                <a:defRPr/>
              </a:pPr>
              <a:t>11/12/2020</a:t>
            </a:fld>
            <a:endParaRPr lang="el-GR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EFED29C4-DECB-40A1-9780-58409B8FC70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DDD75D69-9C17-4FE2-A065-ADBBC5FEC94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CDE426-1CAA-4212-B820-D372A8A9B7E5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430370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3">
            <a:extLst>
              <a:ext uri="{FF2B5EF4-FFF2-40B4-BE49-F238E27FC236}">
                <a16:creationId xmlns:a16="http://schemas.microsoft.com/office/drawing/2014/main" id="{A421CE34-5952-4700-8D8F-E74EA075858C}"/>
              </a:ext>
            </a:extLst>
          </p:cNvPr>
          <p:cNvCxnSpPr/>
          <p:nvPr/>
        </p:nvCxnSpPr>
        <p:spPr>
          <a:xfrm>
            <a:off x="1277938" y="2354263"/>
            <a:ext cx="6607175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5" y="2490135"/>
            <a:ext cx="6798736" cy="3385733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4283B2E-04D0-4234-B653-DB359659F5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DE4357-943D-4BC9-99F4-25BFB89CBE70}" type="datetimeFigureOut">
              <a:rPr lang="el-GR"/>
              <a:pPr>
                <a:defRPr/>
              </a:pPr>
              <a:t>11/12/2020</a:t>
            </a:fld>
            <a:endParaRPr lang="el-GR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207E36E-077C-40F1-B578-CB23D510B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7BC29FA-39B1-49C4-A659-020FA8CBD7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E83924-E825-42B7-9A7F-214A49FB5792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011488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3">
            <a:extLst>
              <a:ext uri="{FF2B5EF4-FFF2-40B4-BE49-F238E27FC236}">
                <a16:creationId xmlns:a16="http://schemas.microsoft.com/office/drawing/2014/main" id="{85EF7BBF-647C-4AA6-8A80-AAAF27A4A8E6}"/>
              </a:ext>
            </a:extLst>
          </p:cNvPr>
          <p:cNvCxnSpPr/>
          <p:nvPr/>
        </p:nvCxnSpPr>
        <p:spPr>
          <a:xfrm>
            <a:off x="6245225" y="906463"/>
            <a:ext cx="0" cy="4968875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56667" y="906873"/>
            <a:ext cx="1618930" cy="4968995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7" y="906873"/>
            <a:ext cx="4915509" cy="4968993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B3FC315-50B0-4246-9525-6436C1FC89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CF6A8B-7859-4F2B-B1F4-AFE95D2BFCF2}" type="datetimeFigureOut">
              <a:rPr lang="el-GR"/>
              <a:pPr>
                <a:defRPr/>
              </a:pPr>
              <a:t>11/12/2020</a:t>
            </a:fld>
            <a:endParaRPr lang="el-GR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4165E08-70AE-4DEA-BBBF-EA8993166E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5D35238-FFCF-47CF-AF4F-5DD7821F4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821FF9-EFF7-4AAF-89D7-870F67F0B43A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01430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6">
            <a:extLst>
              <a:ext uri="{FF2B5EF4-FFF2-40B4-BE49-F238E27FC236}">
                <a16:creationId xmlns:a16="http://schemas.microsoft.com/office/drawing/2014/main" id="{BACBDCBA-AC9E-4D65-B3B5-0C41398896EA}"/>
              </a:ext>
            </a:extLst>
          </p:cNvPr>
          <p:cNvCxnSpPr/>
          <p:nvPr/>
        </p:nvCxnSpPr>
        <p:spPr>
          <a:xfrm>
            <a:off x="1277938" y="2355850"/>
            <a:ext cx="6596062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255A9E6-8A3C-45C4-8ABA-E5E931A2A7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C040BB-06AC-4529-BCCE-814E288D380F}" type="datetimeFigureOut">
              <a:rPr lang="el-GR"/>
              <a:pPr>
                <a:defRPr/>
              </a:pPr>
              <a:t>11/12/2020</a:t>
            </a:fld>
            <a:endParaRPr lang="el-GR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258E519-4129-461B-BAD0-880AB28BC0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F318317-8831-48C4-B015-BDAE205838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8D1E9-491A-43A6-A472-4868ACAD5DB9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2084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0">
            <a:extLst>
              <a:ext uri="{FF2B5EF4-FFF2-40B4-BE49-F238E27FC236}">
                <a16:creationId xmlns:a16="http://schemas.microsoft.com/office/drawing/2014/main" id="{0AAA66B6-1B96-49C0-9081-69DCFFB6A9DE}"/>
              </a:ext>
            </a:extLst>
          </p:cNvPr>
          <p:cNvCxnSpPr/>
          <p:nvPr/>
        </p:nvCxnSpPr>
        <p:spPr>
          <a:xfrm>
            <a:off x="1277938" y="3598863"/>
            <a:ext cx="6596062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465" y="1641413"/>
            <a:ext cx="6595534" cy="1822514"/>
          </a:xfrm>
        </p:spPr>
        <p:txBody>
          <a:bodyPr anchor="b">
            <a:normAutofit/>
          </a:bodyPr>
          <a:lstStyle>
            <a:lvl1pPr algn="ctr">
              <a:defRPr sz="40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8465" y="3734859"/>
            <a:ext cx="6595534" cy="1090015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E3964B8-D81C-476B-A098-9042C4DBE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1413BC-8A4E-4E43-825C-4DA3BD5BA38E}" type="datetimeFigureOut">
              <a:rPr lang="el-GR"/>
              <a:pPr>
                <a:defRPr/>
              </a:pPr>
              <a:t>11/12/2020</a:t>
            </a:fld>
            <a:endParaRPr lang="el-GR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CBEB6CF-3406-4B9C-8D84-32159288A9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E590CDD-7101-4128-B709-F5D7CAD6B0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6AB82C-101F-4E30-88A8-57B1A38F2BF9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57923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7">
            <a:extLst>
              <a:ext uri="{FF2B5EF4-FFF2-40B4-BE49-F238E27FC236}">
                <a16:creationId xmlns:a16="http://schemas.microsoft.com/office/drawing/2014/main" id="{91E3A18E-A2F5-42C7-9342-1CD3BC2FF6C8}"/>
              </a:ext>
            </a:extLst>
          </p:cNvPr>
          <p:cNvCxnSpPr/>
          <p:nvPr/>
        </p:nvCxnSpPr>
        <p:spPr>
          <a:xfrm>
            <a:off x="1277938" y="2355850"/>
            <a:ext cx="6596062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6866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152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C0AAB1D7-7DFD-4AA9-8E3F-22F2BCC014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EED8C9-444B-4DA0-9051-6610A1B46E8B}" type="datetimeFigureOut">
              <a:rPr lang="el-GR"/>
              <a:pPr>
                <a:defRPr/>
              </a:pPr>
              <a:t>11/12/2020</a:t>
            </a:fld>
            <a:endParaRPr lang="el-GR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23E857EF-D0B6-4B50-AF7B-26D88B9DC8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105F0E86-445E-412D-9381-BA103DA81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FC2534-35C2-46AE-B4FC-33407A8FFDEF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35945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40">
            <a:extLst>
              <a:ext uri="{FF2B5EF4-FFF2-40B4-BE49-F238E27FC236}">
                <a16:creationId xmlns:a16="http://schemas.microsoft.com/office/drawing/2014/main" id="{544D745B-83DA-4FDA-941A-FD773BFD3F4C}"/>
              </a:ext>
            </a:extLst>
          </p:cNvPr>
          <p:cNvCxnSpPr/>
          <p:nvPr/>
        </p:nvCxnSpPr>
        <p:spPr>
          <a:xfrm>
            <a:off x="1277938" y="2354263"/>
            <a:ext cx="6596062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6868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1832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1832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8" name="Date Placeholder 6">
            <a:extLst>
              <a:ext uri="{FF2B5EF4-FFF2-40B4-BE49-F238E27FC236}">
                <a16:creationId xmlns:a16="http://schemas.microsoft.com/office/drawing/2014/main" id="{19552CC3-010F-4EC6-B4D1-022C4D1823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1FC1D7-031B-45EE-9D2F-15B46940C32D}" type="datetimeFigureOut">
              <a:rPr lang="el-GR"/>
              <a:pPr>
                <a:defRPr/>
              </a:pPr>
              <a:t>11/12/2020</a:t>
            </a:fld>
            <a:endParaRPr lang="el-GR"/>
          </a:p>
        </p:txBody>
      </p:sp>
      <p:sp>
        <p:nvSpPr>
          <p:cNvPr id="9" name="Footer Placeholder 7">
            <a:extLst>
              <a:ext uri="{FF2B5EF4-FFF2-40B4-BE49-F238E27FC236}">
                <a16:creationId xmlns:a16="http://schemas.microsoft.com/office/drawing/2014/main" id="{5413697D-59AE-4560-8281-EC72D5B9F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0" name="Slide Number Placeholder 8">
            <a:extLst>
              <a:ext uri="{FF2B5EF4-FFF2-40B4-BE49-F238E27FC236}">
                <a16:creationId xmlns:a16="http://schemas.microsoft.com/office/drawing/2014/main" id="{8023AF13-3E41-421F-8A51-4ACCF79EDE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92C873-76EB-4AAC-AEFA-C7B8171C1A9C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42958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13">
            <a:extLst>
              <a:ext uri="{FF2B5EF4-FFF2-40B4-BE49-F238E27FC236}">
                <a16:creationId xmlns:a16="http://schemas.microsoft.com/office/drawing/2014/main" id="{09308173-40C9-449A-85F1-909B84D86073}"/>
              </a:ext>
            </a:extLst>
          </p:cNvPr>
          <p:cNvCxnSpPr/>
          <p:nvPr/>
        </p:nvCxnSpPr>
        <p:spPr>
          <a:xfrm>
            <a:off x="1277938" y="2354263"/>
            <a:ext cx="6596062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15337"/>
            <a:ext cx="6798735" cy="1303867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4" name="Date Placeholder 2">
            <a:extLst>
              <a:ext uri="{FF2B5EF4-FFF2-40B4-BE49-F238E27FC236}">
                <a16:creationId xmlns:a16="http://schemas.microsoft.com/office/drawing/2014/main" id="{B3B6B3F7-CDCD-43A4-9A33-D8BFCB3C5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C15553-66E1-4391-AEF8-561A84DBC664}" type="datetimeFigureOut">
              <a:rPr lang="el-GR"/>
              <a:pPr>
                <a:defRPr/>
              </a:pPr>
              <a:t>11/12/2020</a:t>
            </a:fld>
            <a:endParaRPr lang="el-GR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B2E56A36-853A-46D4-9081-2750C3C0EE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D6B7D9D4-6953-45A6-899D-D21135459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1B6BDA-5A95-4B9C-9E14-2E109BD6FD97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22113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1A7006A-E31D-43EA-BA1F-53501D31F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A3B4E4-D071-4649-8C97-5BFE882D881D}" type="datetimeFigureOut">
              <a:rPr lang="el-GR"/>
              <a:pPr>
                <a:defRPr/>
              </a:pPr>
              <a:t>11/12/2020</a:t>
            </a:fld>
            <a:endParaRPr lang="el-GR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604EBA0-C2C9-4516-A030-D607C45F51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D7B8CCF-B8A5-47D3-B7CE-ACCB340AE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1742D5-71A6-4A64-BCBD-4638DAB1FB60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76877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15">
            <a:extLst>
              <a:ext uri="{FF2B5EF4-FFF2-40B4-BE49-F238E27FC236}">
                <a16:creationId xmlns:a16="http://schemas.microsoft.com/office/drawing/2014/main" id="{0BDD8536-E33E-437E-8F99-728E2C83A4E0}"/>
              </a:ext>
            </a:extLst>
          </p:cNvPr>
          <p:cNvCxnSpPr/>
          <p:nvPr/>
        </p:nvCxnSpPr>
        <p:spPr>
          <a:xfrm>
            <a:off x="1277938" y="2913063"/>
            <a:ext cx="2333625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388534"/>
            <a:ext cx="2536798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0062" y="982132"/>
            <a:ext cx="3855539" cy="4893735"/>
          </a:xfrm>
        </p:spPr>
        <p:txBody>
          <a:bodyPr anchor="ctr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031065"/>
            <a:ext cx="2536798" cy="2438404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5D125108-476D-4DBE-962D-5518EF487A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7AC559-3655-440D-A508-A8EC26DC8363}" type="datetimeFigureOut">
              <a:rPr lang="el-GR"/>
              <a:pPr>
                <a:defRPr/>
              </a:pPr>
              <a:t>11/12/2020</a:t>
            </a:fld>
            <a:endParaRPr lang="el-GR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C0DAB945-CD3E-4EBB-B8E8-0DE1C437B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AA1F3454-15AD-40A1-B37A-D325EBD9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046A3C-4194-4C07-825F-8F459994CF4E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65469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883832"/>
            <a:ext cx="3632202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069" y="1032933"/>
            <a:ext cx="2929463" cy="4792136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l-GR" noProof="0"/>
              <a:t>Κάντε κλικ στο εικονίδιο για να προσθέσετε εικόνα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255432"/>
            <a:ext cx="363220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E8C7F5F-571B-40A3-B81C-F70E189EA0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1D2AAB-2465-4220-AB8A-AD9D03A289DF}" type="datetimeFigureOut">
              <a:rPr lang="el-GR"/>
              <a:pPr>
                <a:defRPr/>
              </a:pPr>
              <a:t>11/12/2020</a:t>
            </a:fld>
            <a:endParaRPr lang="el-GR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409C99F-B904-42D4-87A3-0016675A3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ED9C426-1406-4A0A-BBB3-1B31425B3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5FE31E-45ED-4168-8509-9EA9CA6D0A0D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25503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5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6">
            <a:extLst>
              <a:ext uri="{FF2B5EF4-FFF2-40B4-BE49-F238E27FC236}">
                <a16:creationId xmlns:a16="http://schemas.microsoft.com/office/drawing/2014/main" id="{916A547F-7E20-4191-A2D9-9F62BC96F4C0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51938" cy="6858000"/>
            <a:chOff x="0" y="0"/>
            <a:chExt cx="9152467" cy="6858000"/>
          </a:xfrm>
        </p:grpSpPr>
        <p:pic>
          <p:nvPicPr>
            <p:cNvPr id="1032" name="Picture 7" descr="SD-PanelContent.png">
              <a:extLst>
                <a:ext uri="{FF2B5EF4-FFF2-40B4-BE49-F238E27FC236}">
                  <a16:creationId xmlns:a16="http://schemas.microsoft.com/office/drawing/2014/main" id="{114DF589-6517-405F-ABB3-A250ADF5CDB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0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9144000" cy="6858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B5B6E3BC-BE36-47CD-A13D-D9E9B2E9B4E5}"/>
                </a:ext>
              </a:extLst>
            </p:cNvPr>
            <p:cNvSpPr/>
            <p:nvPr/>
          </p:nvSpPr>
          <p:spPr>
            <a:xfrm>
              <a:off x="553888" y="542807"/>
              <a:ext cx="8039776" cy="5756392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036" name="Picture 9" descr="HDRibbonContent-UniformTrim.png">
              <a:extLst>
                <a:ext uri="{FF2B5EF4-FFF2-40B4-BE49-F238E27FC236}">
                  <a16:creationId xmlns:a16="http://schemas.microsoft.com/office/drawing/2014/main" id="{84EFFEFA-EB6A-4471-A1FF-5E1B76B881C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1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128434"/>
              <a:ext cx="685800" cy="6064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7" name="Picture 10" descr="HDRibbonContent-UniformTrim.png">
              <a:extLst>
                <a:ext uri="{FF2B5EF4-FFF2-40B4-BE49-F238E27FC236}">
                  <a16:creationId xmlns:a16="http://schemas.microsoft.com/office/drawing/2014/main" id="{C3B451B8-E00D-4F25-8536-5E702652333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1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466667" y="3128434"/>
              <a:ext cx="685800" cy="6064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D1827F32-4F60-4299-97DD-144C12552D5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176338" y="915988"/>
            <a:ext cx="6799262" cy="1303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/>
              <a:t>Κάντε κλικ για να επεξεργαστείτε τον τίτλο υποδείγματος</a:t>
            </a:r>
            <a:endParaRPr lang="en-US" altLang="el-GR"/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9D1ECA32-E7FF-40A3-8D11-0C17C18713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176338" y="2490788"/>
            <a:ext cx="6799262" cy="344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/>
              <a:t>Στυλ κειμένου υποδείγματος</a:t>
            </a:r>
          </a:p>
          <a:p>
            <a:pPr lvl="1"/>
            <a:r>
              <a:rPr lang="el-GR" altLang="el-GR"/>
              <a:t>Δεύτερο επίπεδο</a:t>
            </a:r>
          </a:p>
          <a:p>
            <a:pPr lvl="2"/>
            <a:r>
              <a:rPr lang="el-GR" altLang="el-GR"/>
              <a:t>Τρίτο επίπεδο</a:t>
            </a:r>
          </a:p>
          <a:p>
            <a:pPr lvl="3"/>
            <a:r>
              <a:rPr lang="el-GR" altLang="el-GR"/>
              <a:t>Τέταρτο επίπεδο</a:t>
            </a:r>
          </a:p>
          <a:p>
            <a:pPr lvl="4"/>
            <a:r>
              <a:rPr lang="el-GR" altLang="el-GR"/>
              <a:t>Πέμπτο επίπεδο</a:t>
            </a:r>
            <a:endParaRPr lang="en-US" altLang="el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99AFC7-B025-46E7-8AC4-295413911E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356350" y="5961063"/>
            <a:ext cx="114935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fld id="{9CFC6E0C-CD79-4E66-9242-2F60951422BE}" type="datetimeFigureOut">
              <a:rPr lang="el-GR"/>
              <a:pPr>
                <a:defRPr/>
              </a:pPr>
              <a:t>11/12/2020</a:t>
            </a:fld>
            <a:endParaRPr lang="el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2C5679-CA3E-438E-AE0D-0427C56246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76338" y="5961063"/>
            <a:ext cx="510540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832F55-C9E7-438F-B03E-ED04A9B1DD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580313" y="5961063"/>
            <a:ext cx="39528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fld id="{B465C556-C7D2-468A-B687-60B2A6703D33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2" r:id="rId1"/>
    <p:sldLayoutId id="2147483813" r:id="rId2"/>
    <p:sldLayoutId id="2147483814" r:id="rId3"/>
    <p:sldLayoutId id="2147483815" r:id="rId4"/>
    <p:sldLayoutId id="2147483816" r:id="rId5"/>
    <p:sldLayoutId id="2147483817" r:id="rId6"/>
    <p:sldLayoutId id="2147483808" r:id="rId7"/>
    <p:sldLayoutId id="2147483818" r:id="rId8"/>
    <p:sldLayoutId id="2147483809" r:id="rId9"/>
    <p:sldLayoutId id="2147483810" r:id="rId10"/>
    <p:sldLayoutId id="2147483819" r:id="rId11"/>
    <p:sldLayoutId id="2147483820" r:id="rId12"/>
    <p:sldLayoutId id="2147483811" r:id="rId13"/>
    <p:sldLayoutId id="2147483821" r:id="rId14"/>
    <p:sldLayoutId id="2147483822" r:id="rId15"/>
    <p:sldLayoutId id="2147483823" r:id="rId16"/>
    <p:sldLayoutId id="2147483824" r:id="rId17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000" kern="1200">
          <a:ln w="3175" cmpd="sng">
            <a:noFill/>
          </a:ln>
          <a:solidFill>
            <a:srgbClr val="262626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000">
          <a:solidFill>
            <a:srgbClr val="262626"/>
          </a:solidFill>
          <a:latin typeface="Garamond" panose="02020404030301010803" pitchFamily="18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000">
          <a:solidFill>
            <a:srgbClr val="262626"/>
          </a:solidFill>
          <a:latin typeface="Garamond" panose="02020404030301010803" pitchFamily="18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000">
          <a:solidFill>
            <a:srgbClr val="262626"/>
          </a:solidFill>
          <a:latin typeface="Garamond" panose="02020404030301010803" pitchFamily="18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000">
          <a:solidFill>
            <a:srgbClr val="262626"/>
          </a:solidFill>
          <a:latin typeface="Garamond" panose="02020404030301010803" pitchFamily="18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0" fontAlgn="base" hangingPunct="0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 panose="020B0604020202020204" pitchFamily="34" charset="0"/>
        <a:buChar char="•"/>
        <a:defRPr sz="2400" kern="1200">
          <a:solidFill>
            <a:srgbClr val="262626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 panose="020B0604020202020204" pitchFamily="34" charset="0"/>
        <a:buChar char="•"/>
        <a:defRPr sz="2000" kern="1200">
          <a:solidFill>
            <a:srgbClr val="262626"/>
          </a:solidFill>
          <a:latin typeface="+mn-lt"/>
          <a:ea typeface="+mn-ea"/>
          <a:cs typeface="+mn-cs"/>
        </a:defRPr>
      </a:lvl2pPr>
      <a:lvl3pPr marL="1200150" indent="-285750" algn="l" defTabSz="457200" rtl="0" eaLnBrk="0" fontAlgn="base" hangingPunct="0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 panose="020B0604020202020204" pitchFamily="34" charset="0"/>
        <a:buChar char="•"/>
        <a:defRPr kern="1200">
          <a:solidFill>
            <a:srgbClr val="262626"/>
          </a:solidFill>
          <a:latin typeface="+mn-lt"/>
          <a:ea typeface="+mn-ea"/>
          <a:cs typeface="+mn-cs"/>
        </a:defRPr>
      </a:lvl3pPr>
      <a:lvl4pPr marL="1543050" indent="-171450" algn="l" defTabSz="457200" rtl="0" eaLnBrk="0" fontAlgn="base" hangingPunct="0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 panose="020B0604020202020204" pitchFamily="34" charset="0"/>
        <a:buChar char="•"/>
        <a:defRPr sz="1600" kern="1200">
          <a:solidFill>
            <a:srgbClr val="262626"/>
          </a:solidFill>
          <a:latin typeface="+mn-lt"/>
          <a:ea typeface="+mn-ea"/>
          <a:cs typeface="+mn-cs"/>
        </a:defRPr>
      </a:lvl4pPr>
      <a:lvl5pPr marL="2000250" indent="-171450" algn="l" defTabSz="457200" rtl="0" eaLnBrk="0" fontAlgn="base" hangingPunct="0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 panose="020B0604020202020204" pitchFamily="34" charset="0"/>
        <a:buChar char="•"/>
        <a:defRPr sz="1400" kern="1200">
          <a:solidFill>
            <a:srgbClr val="262626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google.com/document/d/1mdbR6T4RR0I2aTXAxLVhhQvj_M3bUwUWwgBwA8E-2JY/edit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google.com/document/d/1mdbR6T4RR0I2aTXAxLVhhQvj_M3bUwUWwgBwA8E-2JY/edit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cmag.com/encyclopedia/m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rDkxsNmKDGk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google.com/document/d/1mdbR6T4RR0I2aTXAxLVhhQvj_M3bUwUWwgBwA8E-2JY/edit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cmag.com/encyclopedia/m" TargetMode="External"/><Relationship Id="rId2" Type="http://schemas.openxmlformats.org/officeDocument/2006/relationships/hyperlink" Target="https://whatismyipaddress.com/network-devices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DA0C6C7-DB88-478A-A8DE-CE9B98B0AD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22463" y="1811338"/>
            <a:ext cx="5308600" cy="17875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dirty="0">
                <a:solidFill>
                  <a:schemeClr val="tx1">
                    <a:lumMod val="85000"/>
                    <a:lumOff val="15000"/>
                  </a:schemeClr>
                </a:solidFill>
                <a:latin typeface="Comic Sans MS" panose="030F0702030302020204" pitchFamily="66" charset="0"/>
              </a:rPr>
              <a:t>Παράδειγμα μαθήματος για τα ΕΠΑ.Λ</a:t>
            </a:r>
          </a:p>
        </p:txBody>
      </p:sp>
      <p:sp>
        <p:nvSpPr>
          <p:cNvPr id="15363" name="Υπότιτλος 2">
            <a:extLst>
              <a:ext uri="{FF2B5EF4-FFF2-40B4-BE49-F238E27FC236}">
                <a16:creationId xmlns:a16="http://schemas.microsoft.com/office/drawing/2014/main" id="{4ED9C334-E4EE-431A-A4B9-D29FC478637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922463" y="3860800"/>
            <a:ext cx="5308600" cy="647700"/>
          </a:xfrm>
        </p:spPr>
        <p:txBody>
          <a:bodyPr/>
          <a:lstStyle/>
          <a:p>
            <a:pPr eaLnBrk="1" hangingPunct="1"/>
            <a:r>
              <a:rPr lang="en-US" altLang="el-GR" sz="3600" b="1"/>
              <a:t>“Technology in our lives”</a:t>
            </a:r>
            <a:endParaRPr lang="el-GR" altLang="el-GR" sz="3600" b="1"/>
          </a:p>
        </p:txBody>
      </p:sp>
      <p:sp>
        <p:nvSpPr>
          <p:cNvPr id="15364" name="Υπότιτλος 2">
            <a:extLst>
              <a:ext uri="{FF2B5EF4-FFF2-40B4-BE49-F238E27FC236}">
                <a16:creationId xmlns:a16="http://schemas.microsoft.com/office/drawing/2014/main" id="{1D1C48FB-9DB7-481F-B479-2EA16605DC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5963" y="4868863"/>
            <a:ext cx="17287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typeface="Arial" panose="020B0604020202020204" pitchFamily="34" charset="0"/>
              <a:buChar char="•"/>
              <a:defRPr sz="2400">
                <a:solidFill>
                  <a:srgbClr val="262626"/>
                </a:solidFill>
                <a:latin typeface="Garamond" panose="02020404030301010803" pitchFamily="18" charset="0"/>
              </a:defRPr>
            </a:lvl1pPr>
            <a:lvl2pPr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typeface="Arial" panose="020B0604020202020204" pitchFamily="34" charset="0"/>
              <a:buChar char="•"/>
              <a:defRPr sz="2000">
                <a:solidFill>
                  <a:srgbClr val="262626"/>
                </a:solidFill>
                <a:latin typeface="Garamond" panose="02020404030301010803" pitchFamily="18" charset="0"/>
              </a:defRPr>
            </a:lvl2pPr>
            <a:lvl3pPr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typeface="Arial" panose="020B0604020202020204" pitchFamily="34" charset="0"/>
              <a:buChar char="•"/>
              <a:defRPr>
                <a:solidFill>
                  <a:srgbClr val="262626"/>
                </a:solidFill>
                <a:latin typeface="Garamond" panose="02020404030301010803" pitchFamily="18" charset="0"/>
              </a:defRPr>
            </a:lvl3pPr>
            <a:lvl4pPr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typeface="Arial" panose="020B0604020202020204" pitchFamily="34" charset="0"/>
              <a:buChar char="•"/>
              <a:defRPr sz="1600">
                <a:solidFill>
                  <a:srgbClr val="262626"/>
                </a:solidFill>
                <a:latin typeface="Garamond" panose="02020404030301010803" pitchFamily="18" charset="0"/>
              </a:defRPr>
            </a:lvl4pPr>
            <a:lvl5pPr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typeface="Arial" panose="020B0604020202020204" pitchFamily="34" charset="0"/>
              <a:buChar char="•"/>
              <a:defRPr sz="1400">
                <a:solidFill>
                  <a:srgbClr val="262626"/>
                </a:solidFill>
                <a:latin typeface="Garamond" panose="02020404030301010803" pitchFamily="18" charset="0"/>
              </a:defRPr>
            </a:lvl5pPr>
            <a:lvl6pPr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typeface="Arial" panose="020B0604020202020204" pitchFamily="34" charset="0"/>
              <a:buChar char="•"/>
              <a:defRPr sz="1400">
                <a:solidFill>
                  <a:srgbClr val="262626"/>
                </a:solidFill>
                <a:latin typeface="Garamond" panose="02020404030301010803" pitchFamily="18" charset="0"/>
              </a:defRPr>
            </a:lvl6pPr>
            <a:lvl7pPr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typeface="Arial" panose="020B0604020202020204" pitchFamily="34" charset="0"/>
              <a:buChar char="•"/>
              <a:defRPr sz="1400">
                <a:solidFill>
                  <a:srgbClr val="262626"/>
                </a:solidFill>
                <a:latin typeface="Garamond" panose="02020404030301010803" pitchFamily="18" charset="0"/>
              </a:defRPr>
            </a:lvl7pPr>
            <a:lvl8pPr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typeface="Arial" panose="020B0604020202020204" pitchFamily="34" charset="0"/>
              <a:buChar char="•"/>
              <a:defRPr sz="1400">
                <a:solidFill>
                  <a:srgbClr val="262626"/>
                </a:solidFill>
                <a:latin typeface="Garamond" panose="02020404030301010803" pitchFamily="18" charset="0"/>
              </a:defRPr>
            </a:lvl8pPr>
            <a:lvl9pPr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typeface="Arial" panose="020B0604020202020204" pitchFamily="34" charset="0"/>
              <a:buChar char="•"/>
              <a:defRPr sz="1400">
                <a:solidFill>
                  <a:srgbClr val="262626"/>
                </a:solidFill>
                <a:latin typeface="Garamond" panose="02020404030301010803" pitchFamily="18" charset="0"/>
              </a:defRPr>
            </a:lvl9pPr>
          </a:lstStyle>
          <a:p>
            <a:pPr algn="ctr" eaLnBrk="1" hangingPunct="1">
              <a:buFont typeface="Arial" panose="020B0604020202020204" pitchFamily="34" charset="0"/>
              <a:buNone/>
            </a:pPr>
            <a:r>
              <a:rPr lang="el-GR" altLang="el-GR" sz="1000" b="1">
                <a:solidFill>
                  <a:schemeClr val="tx1"/>
                </a:solidFill>
              </a:rPr>
              <a:t>Μπατσίλα Μαριάνθη ΠΕ06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602161A-03D6-4ED5-A51D-69952D25FE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5375" y="549275"/>
            <a:ext cx="6964363" cy="6477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sz="2800" b="1" dirty="0">
                <a:solidFill>
                  <a:srgbClr val="C00000"/>
                </a:solidFill>
                <a:latin typeface="Comic Sans MS" panose="030F0702030302020204" pitchFamily="66" charset="0"/>
              </a:rPr>
              <a:t>ΦΥΛΛΟ ΕΡΓΑΣΙΑΣ – ΔΡΑΣΤΗΡΙΟΤΗΤΑ 1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6763868-7B92-465D-8A76-D4B5F53679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088" y="1341438"/>
            <a:ext cx="7489825" cy="4824412"/>
          </a:xfrm>
        </p:spPr>
        <p:txBody>
          <a:bodyPr rtlCol="0"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l-G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1. </a:t>
            </a:r>
            <a:r>
              <a:rPr lang="el-GR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Χωριστείτε σε ζευγάρια</a:t>
            </a:r>
          </a:p>
          <a:p>
            <a:pPr marL="274320" indent="-274320"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l-GR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2. Μπείτε στη διεύθυνση: </a:t>
            </a:r>
            <a:r>
              <a:rPr lang="en-US" sz="2800" u="sng" dirty="0">
                <a:solidFill>
                  <a:schemeClr val="tx1">
                    <a:lumMod val="85000"/>
                    <a:lumOff val="15000"/>
                  </a:schemeClr>
                </a:solidFill>
                <a:hlinkClick r:id="rId2"/>
              </a:rPr>
              <a:t>https</a:t>
            </a:r>
            <a:r>
              <a:rPr lang="el-GR" sz="2800" u="sng" dirty="0">
                <a:solidFill>
                  <a:schemeClr val="tx1">
                    <a:lumMod val="85000"/>
                    <a:lumOff val="15000"/>
                  </a:schemeClr>
                </a:solidFill>
                <a:hlinkClick r:id="rId2"/>
              </a:rPr>
              <a:t>://</a:t>
            </a:r>
            <a:r>
              <a:rPr lang="en-US" sz="2800" u="sng" dirty="0">
                <a:solidFill>
                  <a:schemeClr val="tx1">
                    <a:lumMod val="85000"/>
                    <a:lumOff val="15000"/>
                  </a:schemeClr>
                </a:solidFill>
                <a:hlinkClick r:id="rId2"/>
              </a:rPr>
              <a:t>docs</a:t>
            </a:r>
            <a:r>
              <a:rPr lang="el-GR" sz="2800" u="sng" dirty="0">
                <a:solidFill>
                  <a:schemeClr val="tx1">
                    <a:lumMod val="85000"/>
                    <a:lumOff val="15000"/>
                  </a:schemeClr>
                </a:solidFill>
                <a:hlinkClick r:id="rId2"/>
              </a:rPr>
              <a:t>.</a:t>
            </a:r>
            <a:r>
              <a:rPr lang="en-US" sz="2800" u="sng" dirty="0">
                <a:solidFill>
                  <a:schemeClr val="tx1">
                    <a:lumMod val="85000"/>
                    <a:lumOff val="15000"/>
                  </a:schemeClr>
                </a:solidFill>
                <a:hlinkClick r:id="rId2"/>
              </a:rPr>
              <a:t>google</a:t>
            </a:r>
            <a:r>
              <a:rPr lang="el-GR" sz="2800" u="sng" dirty="0">
                <a:solidFill>
                  <a:schemeClr val="tx1">
                    <a:lumMod val="85000"/>
                    <a:lumOff val="15000"/>
                  </a:schemeClr>
                </a:solidFill>
                <a:hlinkClick r:id="rId2"/>
              </a:rPr>
              <a:t>.</a:t>
            </a:r>
            <a:r>
              <a:rPr lang="en-US" sz="2800" u="sng" dirty="0">
                <a:solidFill>
                  <a:schemeClr val="tx1">
                    <a:lumMod val="85000"/>
                    <a:lumOff val="15000"/>
                  </a:schemeClr>
                </a:solidFill>
                <a:hlinkClick r:id="rId2"/>
              </a:rPr>
              <a:t>com</a:t>
            </a:r>
            <a:r>
              <a:rPr lang="el-GR" sz="2800" u="sng" dirty="0">
                <a:solidFill>
                  <a:schemeClr val="tx1">
                    <a:lumMod val="85000"/>
                    <a:lumOff val="15000"/>
                  </a:schemeClr>
                </a:solidFill>
                <a:hlinkClick r:id="rId2"/>
              </a:rPr>
              <a:t>/</a:t>
            </a:r>
            <a:r>
              <a:rPr lang="en-US" sz="2800" u="sng" dirty="0">
                <a:solidFill>
                  <a:schemeClr val="tx1">
                    <a:lumMod val="85000"/>
                    <a:lumOff val="15000"/>
                  </a:schemeClr>
                </a:solidFill>
                <a:hlinkClick r:id="rId2"/>
              </a:rPr>
              <a:t>document</a:t>
            </a:r>
            <a:r>
              <a:rPr lang="el-GR" sz="2800" u="sng" dirty="0">
                <a:solidFill>
                  <a:schemeClr val="tx1">
                    <a:lumMod val="85000"/>
                    <a:lumOff val="15000"/>
                  </a:schemeClr>
                </a:solidFill>
                <a:hlinkClick r:id="rId2"/>
              </a:rPr>
              <a:t>/</a:t>
            </a:r>
            <a:r>
              <a:rPr lang="en-US" sz="2800" u="sng" dirty="0">
                <a:solidFill>
                  <a:schemeClr val="tx1">
                    <a:lumMod val="85000"/>
                    <a:lumOff val="15000"/>
                  </a:schemeClr>
                </a:solidFill>
                <a:hlinkClick r:id="rId2"/>
              </a:rPr>
              <a:t>d</a:t>
            </a:r>
            <a:r>
              <a:rPr lang="el-GR" sz="2800" u="sng" dirty="0">
                <a:solidFill>
                  <a:schemeClr val="tx1">
                    <a:lumMod val="85000"/>
                    <a:lumOff val="15000"/>
                  </a:schemeClr>
                </a:solidFill>
                <a:hlinkClick r:id="rId2"/>
              </a:rPr>
              <a:t>/1</a:t>
            </a:r>
            <a:r>
              <a:rPr lang="en-US" sz="2800" u="sng" dirty="0" err="1">
                <a:solidFill>
                  <a:schemeClr val="tx1">
                    <a:lumMod val="85000"/>
                    <a:lumOff val="15000"/>
                  </a:schemeClr>
                </a:solidFill>
                <a:hlinkClick r:id="rId2"/>
              </a:rPr>
              <a:t>mdbR</a:t>
            </a:r>
            <a:r>
              <a:rPr lang="el-GR" sz="2800" u="sng" dirty="0">
                <a:solidFill>
                  <a:schemeClr val="tx1">
                    <a:lumMod val="85000"/>
                    <a:lumOff val="15000"/>
                  </a:schemeClr>
                </a:solidFill>
                <a:hlinkClick r:id="rId2"/>
              </a:rPr>
              <a:t>6</a:t>
            </a:r>
            <a:r>
              <a:rPr lang="en-US" sz="2800" u="sng" dirty="0">
                <a:solidFill>
                  <a:schemeClr val="tx1">
                    <a:lumMod val="85000"/>
                    <a:lumOff val="15000"/>
                  </a:schemeClr>
                </a:solidFill>
                <a:hlinkClick r:id="rId2"/>
              </a:rPr>
              <a:t>T</a:t>
            </a:r>
            <a:r>
              <a:rPr lang="el-GR" sz="2800" u="sng" dirty="0">
                <a:solidFill>
                  <a:schemeClr val="tx1">
                    <a:lumMod val="85000"/>
                    <a:lumOff val="15000"/>
                  </a:schemeClr>
                </a:solidFill>
                <a:hlinkClick r:id="rId2"/>
              </a:rPr>
              <a:t>4</a:t>
            </a:r>
            <a:r>
              <a:rPr lang="en-US" sz="2800" u="sng" dirty="0">
                <a:solidFill>
                  <a:schemeClr val="tx1">
                    <a:lumMod val="85000"/>
                    <a:lumOff val="15000"/>
                  </a:schemeClr>
                </a:solidFill>
                <a:hlinkClick r:id="rId2"/>
              </a:rPr>
              <a:t>RR</a:t>
            </a:r>
            <a:r>
              <a:rPr lang="el-GR" sz="2800" u="sng" dirty="0">
                <a:solidFill>
                  <a:schemeClr val="tx1">
                    <a:lumMod val="85000"/>
                    <a:lumOff val="15000"/>
                  </a:schemeClr>
                </a:solidFill>
                <a:hlinkClick r:id="rId2"/>
              </a:rPr>
              <a:t>0</a:t>
            </a:r>
            <a:r>
              <a:rPr lang="en-US" sz="2800" u="sng" dirty="0">
                <a:solidFill>
                  <a:schemeClr val="tx1">
                    <a:lumMod val="85000"/>
                    <a:lumOff val="15000"/>
                  </a:schemeClr>
                </a:solidFill>
                <a:hlinkClick r:id="rId2"/>
              </a:rPr>
              <a:t>I</a:t>
            </a:r>
            <a:r>
              <a:rPr lang="el-GR" sz="2800" u="sng" dirty="0">
                <a:solidFill>
                  <a:schemeClr val="tx1">
                    <a:lumMod val="85000"/>
                    <a:lumOff val="15000"/>
                  </a:schemeClr>
                </a:solidFill>
                <a:hlinkClick r:id="rId2"/>
              </a:rPr>
              <a:t>2</a:t>
            </a:r>
            <a:r>
              <a:rPr lang="en-US" sz="2800" u="sng" dirty="0" err="1">
                <a:solidFill>
                  <a:schemeClr val="tx1">
                    <a:lumMod val="85000"/>
                    <a:lumOff val="15000"/>
                  </a:schemeClr>
                </a:solidFill>
                <a:hlinkClick r:id="rId2"/>
              </a:rPr>
              <a:t>aTXAxLVhhQvj</a:t>
            </a:r>
            <a:r>
              <a:rPr lang="el-GR" sz="2800" u="sng" dirty="0">
                <a:solidFill>
                  <a:schemeClr val="tx1">
                    <a:lumMod val="85000"/>
                    <a:lumOff val="15000"/>
                  </a:schemeClr>
                </a:solidFill>
                <a:hlinkClick r:id="rId2"/>
              </a:rPr>
              <a:t>_</a:t>
            </a:r>
            <a:r>
              <a:rPr lang="en-US" sz="2800" u="sng" dirty="0">
                <a:solidFill>
                  <a:schemeClr val="tx1">
                    <a:lumMod val="85000"/>
                    <a:lumOff val="15000"/>
                  </a:schemeClr>
                </a:solidFill>
                <a:hlinkClick r:id="rId2"/>
              </a:rPr>
              <a:t>M</a:t>
            </a:r>
            <a:r>
              <a:rPr lang="el-GR" sz="2800" u="sng" dirty="0">
                <a:solidFill>
                  <a:schemeClr val="tx1">
                    <a:lumMod val="85000"/>
                    <a:lumOff val="15000"/>
                  </a:schemeClr>
                </a:solidFill>
                <a:hlinkClick r:id="rId2"/>
              </a:rPr>
              <a:t>3</a:t>
            </a:r>
            <a:r>
              <a:rPr lang="en-US" sz="2800" u="sng" dirty="0" err="1">
                <a:solidFill>
                  <a:schemeClr val="tx1">
                    <a:lumMod val="85000"/>
                    <a:lumOff val="15000"/>
                  </a:schemeClr>
                </a:solidFill>
                <a:hlinkClick r:id="rId2"/>
              </a:rPr>
              <a:t>bUwUWwgBwA</a:t>
            </a:r>
            <a:r>
              <a:rPr lang="el-GR" sz="2800" u="sng" dirty="0">
                <a:solidFill>
                  <a:schemeClr val="tx1">
                    <a:lumMod val="85000"/>
                    <a:lumOff val="15000"/>
                  </a:schemeClr>
                </a:solidFill>
                <a:hlinkClick r:id="rId2"/>
              </a:rPr>
              <a:t>8</a:t>
            </a:r>
            <a:r>
              <a:rPr lang="en-US" sz="2800" u="sng" dirty="0">
                <a:solidFill>
                  <a:schemeClr val="tx1">
                    <a:lumMod val="85000"/>
                    <a:lumOff val="15000"/>
                  </a:schemeClr>
                </a:solidFill>
                <a:hlinkClick r:id="rId2"/>
              </a:rPr>
              <a:t>E</a:t>
            </a:r>
            <a:r>
              <a:rPr lang="el-GR" sz="2800" u="sng" dirty="0">
                <a:solidFill>
                  <a:schemeClr val="tx1">
                    <a:lumMod val="85000"/>
                    <a:lumOff val="15000"/>
                  </a:schemeClr>
                </a:solidFill>
                <a:hlinkClick r:id="rId2"/>
              </a:rPr>
              <a:t>-2</a:t>
            </a:r>
            <a:r>
              <a:rPr lang="en-US" sz="2800" u="sng" dirty="0">
                <a:solidFill>
                  <a:schemeClr val="tx1">
                    <a:lumMod val="85000"/>
                    <a:lumOff val="15000"/>
                  </a:schemeClr>
                </a:solidFill>
                <a:hlinkClick r:id="rId2"/>
              </a:rPr>
              <a:t>JY</a:t>
            </a:r>
            <a:r>
              <a:rPr lang="el-GR" sz="2800" u="sng" dirty="0">
                <a:solidFill>
                  <a:schemeClr val="tx1">
                    <a:lumMod val="85000"/>
                    <a:lumOff val="15000"/>
                  </a:schemeClr>
                </a:solidFill>
                <a:hlinkClick r:id="rId2"/>
              </a:rPr>
              <a:t>/</a:t>
            </a:r>
            <a:r>
              <a:rPr lang="en-US" sz="2800" u="sng" dirty="0">
                <a:solidFill>
                  <a:schemeClr val="tx1">
                    <a:lumMod val="85000"/>
                    <a:lumOff val="15000"/>
                  </a:schemeClr>
                </a:solidFill>
                <a:hlinkClick r:id="rId2"/>
              </a:rPr>
              <a:t>edit</a:t>
            </a:r>
            <a:endParaRPr lang="el-GR" sz="2800" u="sng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l-GR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3. Διαβάστε τα κείμενα και αφού κατανοήσετε τη σημασία τους</a:t>
            </a:r>
          </a:p>
          <a:p>
            <a:pPr marL="274320" indent="-274320"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l-GR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1. να σχολιάσετε σε λίγες γραμμές συνεργατικά στο έγγραφο το περιεχόμενο του κειμένου</a:t>
            </a:r>
          </a:p>
          <a:p>
            <a:pPr marL="274320" indent="-274320"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l-GR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2. να συνεργαστείτε για να δώσετε ένα τίτλο σε κάθε απόσπασμα του κειμένου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48C2C10-973F-42BE-9FEE-3BE6ADC679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5375" y="620713"/>
            <a:ext cx="6964363" cy="4318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sz="2400" b="1" dirty="0">
                <a:solidFill>
                  <a:srgbClr val="C00000"/>
                </a:solidFill>
                <a:latin typeface="Comic Sans MS" panose="030F0702030302020204" pitchFamily="66" charset="0"/>
              </a:rPr>
              <a:t>ΦΥΛΛΟ ΕΡΓΑΣΙΑΣ – ΔΡΑΣΤΗΡΙΟΤΗΤΑ 2</a:t>
            </a:r>
            <a:endParaRPr lang="el-GR"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5363" name="Θέση περιεχομένου 2">
            <a:extLst>
              <a:ext uri="{FF2B5EF4-FFF2-40B4-BE49-F238E27FC236}">
                <a16:creationId xmlns:a16="http://schemas.microsoft.com/office/drawing/2014/main" id="{01152A32-2487-4EFE-B348-4D4CF097155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27088" y="1125538"/>
            <a:ext cx="7489825" cy="5040312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buFont typeface="Arial"/>
              <a:buChar char="•"/>
              <a:defRPr/>
            </a:pPr>
            <a:r>
              <a:rPr lang="el-GR" altLang="el-GR">
                <a:solidFill>
                  <a:schemeClr val="tx1">
                    <a:lumMod val="85000"/>
                    <a:lumOff val="15000"/>
                  </a:schemeClr>
                </a:solidFill>
              </a:rPr>
              <a:t>Παραμείνετε σε ζευγάρια</a:t>
            </a:r>
          </a:p>
          <a:p>
            <a:pPr eaLnBrk="1" fontAlgn="auto" hangingPunct="1">
              <a:buFont typeface="Arial"/>
              <a:buChar char="•"/>
              <a:defRPr/>
            </a:pPr>
            <a:r>
              <a:rPr lang="el-GR" altLang="el-GR">
                <a:solidFill>
                  <a:schemeClr val="tx1">
                    <a:lumMod val="85000"/>
                    <a:lumOff val="15000"/>
                  </a:schemeClr>
                </a:solidFill>
              </a:rPr>
              <a:t>1. Επισκεφθείτε τη σελίδα: </a:t>
            </a:r>
            <a:r>
              <a:rPr lang="en-US" altLang="el-GR" u="sng">
                <a:solidFill>
                  <a:schemeClr val="tx1">
                    <a:lumMod val="85000"/>
                    <a:lumOff val="15000"/>
                  </a:schemeClr>
                </a:solidFill>
                <a:hlinkClick r:id="rId2"/>
              </a:rPr>
              <a:t>https</a:t>
            </a:r>
            <a:r>
              <a:rPr lang="el-GR" altLang="el-GR" u="sng">
                <a:solidFill>
                  <a:schemeClr val="tx1">
                    <a:lumMod val="85000"/>
                    <a:lumOff val="15000"/>
                  </a:schemeClr>
                </a:solidFill>
                <a:hlinkClick r:id="rId2"/>
              </a:rPr>
              <a:t>://</a:t>
            </a:r>
            <a:r>
              <a:rPr lang="en-US" altLang="el-GR" u="sng">
                <a:solidFill>
                  <a:schemeClr val="tx1">
                    <a:lumMod val="85000"/>
                    <a:lumOff val="15000"/>
                  </a:schemeClr>
                </a:solidFill>
                <a:hlinkClick r:id="rId2"/>
              </a:rPr>
              <a:t>docs</a:t>
            </a:r>
            <a:r>
              <a:rPr lang="el-GR" altLang="el-GR" u="sng">
                <a:solidFill>
                  <a:schemeClr val="tx1">
                    <a:lumMod val="85000"/>
                    <a:lumOff val="15000"/>
                  </a:schemeClr>
                </a:solidFill>
                <a:hlinkClick r:id="rId2"/>
              </a:rPr>
              <a:t>.</a:t>
            </a:r>
            <a:r>
              <a:rPr lang="en-US" altLang="el-GR" u="sng">
                <a:solidFill>
                  <a:schemeClr val="tx1">
                    <a:lumMod val="85000"/>
                    <a:lumOff val="15000"/>
                  </a:schemeClr>
                </a:solidFill>
                <a:hlinkClick r:id="rId2"/>
              </a:rPr>
              <a:t>google</a:t>
            </a:r>
            <a:r>
              <a:rPr lang="el-GR" altLang="el-GR" u="sng">
                <a:solidFill>
                  <a:schemeClr val="tx1">
                    <a:lumMod val="85000"/>
                    <a:lumOff val="15000"/>
                  </a:schemeClr>
                </a:solidFill>
                <a:hlinkClick r:id="rId2"/>
              </a:rPr>
              <a:t>.</a:t>
            </a:r>
            <a:r>
              <a:rPr lang="en-US" altLang="el-GR" u="sng">
                <a:solidFill>
                  <a:schemeClr val="tx1">
                    <a:lumMod val="85000"/>
                    <a:lumOff val="15000"/>
                  </a:schemeClr>
                </a:solidFill>
                <a:hlinkClick r:id="rId2"/>
              </a:rPr>
              <a:t>com</a:t>
            </a:r>
            <a:r>
              <a:rPr lang="el-GR" altLang="el-GR" u="sng">
                <a:solidFill>
                  <a:schemeClr val="tx1">
                    <a:lumMod val="85000"/>
                    <a:lumOff val="15000"/>
                  </a:schemeClr>
                </a:solidFill>
                <a:hlinkClick r:id="rId2"/>
              </a:rPr>
              <a:t>/</a:t>
            </a:r>
            <a:r>
              <a:rPr lang="en-US" altLang="el-GR" u="sng">
                <a:solidFill>
                  <a:schemeClr val="tx1">
                    <a:lumMod val="85000"/>
                    <a:lumOff val="15000"/>
                  </a:schemeClr>
                </a:solidFill>
                <a:hlinkClick r:id="rId2"/>
              </a:rPr>
              <a:t>document</a:t>
            </a:r>
            <a:r>
              <a:rPr lang="el-GR" altLang="el-GR" u="sng">
                <a:solidFill>
                  <a:schemeClr val="tx1">
                    <a:lumMod val="85000"/>
                    <a:lumOff val="15000"/>
                  </a:schemeClr>
                </a:solidFill>
                <a:hlinkClick r:id="rId2"/>
              </a:rPr>
              <a:t>/</a:t>
            </a:r>
            <a:r>
              <a:rPr lang="en-US" altLang="el-GR" u="sng">
                <a:solidFill>
                  <a:schemeClr val="tx1">
                    <a:lumMod val="85000"/>
                    <a:lumOff val="15000"/>
                  </a:schemeClr>
                </a:solidFill>
                <a:hlinkClick r:id="rId2"/>
              </a:rPr>
              <a:t>d</a:t>
            </a:r>
            <a:r>
              <a:rPr lang="el-GR" altLang="el-GR" u="sng">
                <a:solidFill>
                  <a:schemeClr val="tx1">
                    <a:lumMod val="85000"/>
                    <a:lumOff val="15000"/>
                  </a:schemeClr>
                </a:solidFill>
                <a:hlinkClick r:id="rId2"/>
              </a:rPr>
              <a:t>/1</a:t>
            </a:r>
            <a:r>
              <a:rPr lang="en-US" altLang="el-GR" u="sng">
                <a:solidFill>
                  <a:schemeClr val="tx1">
                    <a:lumMod val="85000"/>
                    <a:lumOff val="15000"/>
                  </a:schemeClr>
                </a:solidFill>
                <a:hlinkClick r:id="rId2"/>
              </a:rPr>
              <a:t>mdbR</a:t>
            </a:r>
            <a:r>
              <a:rPr lang="el-GR" altLang="el-GR" u="sng">
                <a:solidFill>
                  <a:schemeClr val="tx1">
                    <a:lumMod val="85000"/>
                    <a:lumOff val="15000"/>
                  </a:schemeClr>
                </a:solidFill>
                <a:hlinkClick r:id="rId2"/>
              </a:rPr>
              <a:t>6</a:t>
            </a:r>
            <a:r>
              <a:rPr lang="en-US" altLang="el-GR" u="sng">
                <a:solidFill>
                  <a:schemeClr val="tx1">
                    <a:lumMod val="85000"/>
                    <a:lumOff val="15000"/>
                  </a:schemeClr>
                </a:solidFill>
                <a:hlinkClick r:id="rId2"/>
              </a:rPr>
              <a:t>T</a:t>
            </a:r>
            <a:r>
              <a:rPr lang="el-GR" altLang="el-GR" u="sng">
                <a:solidFill>
                  <a:schemeClr val="tx1">
                    <a:lumMod val="85000"/>
                    <a:lumOff val="15000"/>
                  </a:schemeClr>
                </a:solidFill>
                <a:hlinkClick r:id="rId2"/>
              </a:rPr>
              <a:t>4</a:t>
            </a:r>
            <a:r>
              <a:rPr lang="en-US" altLang="el-GR" u="sng">
                <a:solidFill>
                  <a:schemeClr val="tx1">
                    <a:lumMod val="85000"/>
                    <a:lumOff val="15000"/>
                  </a:schemeClr>
                </a:solidFill>
                <a:hlinkClick r:id="rId2"/>
              </a:rPr>
              <a:t>RR</a:t>
            </a:r>
            <a:r>
              <a:rPr lang="el-GR" altLang="el-GR" u="sng">
                <a:solidFill>
                  <a:schemeClr val="tx1">
                    <a:lumMod val="85000"/>
                    <a:lumOff val="15000"/>
                  </a:schemeClr>
                </a:solidFill>
                <a:hlinkClick r:id="rId2"/>
              </a:rPr>
              <a:t>0</a:t>
            </a:r>
            <a:r>
              <a:rPr lang="en-US" altLang="el-GR" u="sng">
                <a:solidFill>
                  <a:schemeClr val="tx1">
                    <a:lumMod val="85000"/>
                    <a:lumOff val="15000"/>
                  </a:schemeClr>
                </a:solidFill>
                <a:hlinkClick r:id="rId2"/>
              </a:rPr>
              <a:t>I</a:t>
            </a:r>
            <a:r>
              <a:rPr lang="el-GR" altLang="el-GR" u="sng">
                <a:solidFill>
                  <a:schemeClr val="tx1">
                    <a:lumMod val="85000"/>
                    <a:lumOff val="15000"/>
                  </a:schemeClr>
                </a:solidFill>
                <a:hlinkClick r:id="rId2"/>
              </a:rPr>
              <a:t>2</a:t>
            </a:r>
            <a:r>
              <a:rPr lang="en-US" altLang="el-GR" u="sng">
                <a:solidFill>
                  <a:schemeClr val="tx1">
                    <a:lumMod val="85000"/>
                    <a:lumOff val="15000"/>
                  </a:schemeClr>
                </a:solidFill>
                <a:hlinkClick r:id="rId2"/>
              </a:rPr>
              <a:t>aTXAxLVhhQvj</a:t>
            </a:r>
            <a:r>
              <a:rPr lang="el-GR" altLang="el-GR" u="sng">
                <a:solidFill>
                  <a:schemeClr val="tx1">
                    <a:lumMod val="85000"/>
                    <a:lumOff val="15000"/>
                  </a:schemeClr>
                </a:solidFill>
                <a:hlinkClick r:id="rId2"/>
              </a:rPr>
              <a:t>_</a:t>
            </a:r>
            <a:r>
              <a:rPr lang="en-US" altLang="el-GR" u="sng">
                <a:solidFill>
                  <a:schemeClr val="tx1">
                    <a:lumMod val="85000"/>
                    <a:lumOff val="15000"/>
                  </a:schemeClr>
                </a:solidFill>
                <a:hlinkClick r:id="rId2"/>
              </a:rPr>
              <a:t>M</a:t>
            </a:r>
            <a:r>
              <a:rPr lang="el-GR" altLang="el-GR" u="sng">
                <a:solidFill>
                  <a:schemeClr val="tx1">
                    <a:lumMod val="85000"/>
                    <a:lumOff val="15000"/>
                  </a:schemeClr>
                </a:solidFill>
                <a:hlinkClick r:id="rId2"/>
              </a:rPr>
              <a:t>3</a:t>
            </a:r>
            <a:r>
              <a:rPr lang="en-US" altLang="el-GR" u="sng">
                <a:solidFill>
                  <a:schemeClr val="tx1">
                    <a:lumMod val="85000"/>
                    <a:lumOff val="15000"/>
                  </a:schemeClr>
                </a:solidFill>
                <a:hlinkClick r:id="rId2"/>
              </a:rPr>
              <a:t>bUwUWwgBwA</a:t>
            </a:r>
            <a:r>
              <a:rPr lang="el-GR" altLang="el-GR" u="sng">
                <a:solidFill>
                  <a:schemeClr val="tx1">
                    <a:lumMod val="85000"/>
                    <a:lumOff val="15000"/>
                  </a:schemeClr>
                </a:solidFill>
                <a:hlinkClick r:id="rId2"/>
              </a:rPr>
              <a:t>8</a:t>
            </a:r>
            <a:r>
              <a:rPr lang="en-US" altLang="el-GR" u="sng">
                <a:solidFill>
                  <a:schemeClr val="tx1">
                    <a:lumMod val="85000"/>
                    <a:lumOff val="15000"/>
                  </a:schemeClr>
                </a:solidFill>
                <a:hlinkClick r:id="rId2"/>
              </a:rPr>
              <a:t>E</a:t>
            </a:r>
            <a:r>
              <a:rPr lang="el-GR" altLang="el-GR" u="sng">
                <a:solidFill>
                  <a:schemeClr val="tx1">
                    <a:lumMod val="85000"/>
                    <a:lumOff val="15000"/>
                  </a:schemeClr>
                </a:solidFill>
                <a:hlinkClick r:id="rId2"/>
              </a:rPr>
              <a:t>-2</a:t>
            </a:r>
            <a:r>
              <a:rPr lang="en-US" altLang="el-GR" u="sng">
                <a:solidFill>
                  <a:schemeClr val="tx1">
                    <a:lumMod val="85000"/>
                    <a:lumOff val="15000"/>
                  </a:schemeClr>
                </a:solidFill>
                <a:hlinkClick r:id="rId2"/>
              </a:rPr>
              <a:t>JY</a:t>
            </a:r>
            <a:r>
              <a:rPr lang="el-GR" altLang="el-GR" u="sng">
                <a:solidFill>
                  <a:schemeClr val="tx1">
                    <a:lumMod val="85000"/>
                    <a:lumOff val="15000"/>
                  </a:schemeClr>
                </a:solidFill>
                <a:hlinkClick r:id="rId2"/>
              </a:rPr>
              <a:t>/</a:t>
            </a:r>
            <a:r>
              <a:rPr lang="en-US" altLang="el-GR" u="sng">
                <a:solidFill>
                  <a:schemeClr val="tx1">
                    <a:lumMod val="85000"/>
                    <a:lumOff val="15000"/>
                  </a:schemeClr>
                </a:solidFill>
                <a:hlinkClick r:id="rId2"/>
              </a:rPr>
              <a:t>edit</a:t>
            </a:r>
            <a:r>
              <a:rPr lang="el-GR" altLang="el-GR" u="sng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l-GR" altLang="el-GR">
                <a:solidFill>
                  <a:schemeClr val="tx1">
                    <a:lumMod val="85000"/>
                    <a:lumOff val="15000"/>
                  </a:schemeClr>
                </a:solidFill>
              </a:rPr>
              <a:t>για να δείτε ολοκληρωμένο το προηγούμενο κείμενο</a:t>
            </a:r>
          </a:p>
          <a:p>
            <a:pPr eaLnBrk="1" fontAlgn="auto" hangingPunct="1">
              <a:buFont typeface="Arial"/>
              <a:buChar char="•"/>
              <a:defRPr/>
            </a:pPr>
            <a:r>
              <a:rPr lang="el-GR" altLang="el-GR">
                <a:solidFill>
                  <a:schemeClr val="tx1">
                    <a:lumMod val="85000"/>
                    <a:lumOff val="15000"/>
                  </a:schemeClr>
                </a:solidFill>
              </a:rPr>
              <a:t>2. Να συζητήσετε μεταξύ σας για το είδος του κειμένου που διαβάσατε</a:t>
            </a:r>
          </a:p>
          <a:p>
            <a:pPr eaLnBrk="1" fontAlgn="auto" hangingPunct="1">
              <a:buFont typeface="Arial"/>
              <a:buChar char="•"/>
              <a:defRPr/>
            </a:pPr>
            <a:r>
              <a:rPr lang="el-GR" altLang="el-GR">
                <a:solidFill>
                  <a:schemeClr val="tx1">
                    <a:lumMod val="85000"/>
                    <a:lumOff val="15000"/>
                  </a:schemeClr>
                </a:solidFill>
              </a:rPr>
              <a:t>3. να συζητήσετε για το σκοπό της συγγραφής του</a:t>
            </a:r>
          </a:p>
          <a:p>
            <a:pPr eaLnBrk="1" fontAlgn="auto" hangingPunct="1">
              <a:buFont typeface="Arial"/>
              <a:buChar char="•"/>
              <a:defRPr/>
            </a:pPr>
            <a:r>
              <a:rPr lang="el-GR" altLang="el-GR">
                <a:solidFill>
                  <a:schemeClr val="tx1">
                    <a:lumMod val="85000"/>
                    <a:lumOff val="15000"/>
                  </a:schemeClr>
                </a:solidFill>
              </a:rPr>
              <a:t>4. να ετοιμάσετε μια 5λεπτη παρουσίαση για το περιεχόμενο του κειμένου, αναφέροντας το είδος τους και το λόγο συγγραφής του. Οι πληροφορίες πρέπει να οργανωθούν σε πίνακα </a:t>
            </a:r>
          </a:p>
          <a:p>
            <a:pPr eaLnBrk="1" fontAlgn="auto" hangingPunct="1">
              <a:buFont typeface="Arial"/>
              <a:buChar char="•"/>
              <a:defRPr/>
            </a:pPr>
            <a:endParaRPr lang="el-GR" altLang="el-GR" u="sng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Τίτλος 1">
            <a:extLst>
              <a:ext uri="{FF2B5EF4-FFF2-40B4-BE49-F238E27FC236}">
                <a16:creationId xmlns:a16="http://schemas.microsoft.com/office/drawing/2014/main" id="{A2BE179A-6ABF-44E8-A43B-C8C144F308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z="3200" b="1">
                <a:ln>
                  <a:noFill/>
                </a:ln>
                <a:solidFill>
                  <a:srgbClr val="C00000"/>
                </a:solidFill>
                <a:latin typeface="Comic Sans MS" panose="030F0702030302020204" pitchFamily="66" charset="0"/>
              </a:rPr>
              <a:t>ΦΥΛΛΟ ΕΡΓΑΣΙΑΣ – ΔΡΑΣΤΗΡΙΟΤΗΤΑ 2</a:t>
            </a:r>
            <a:endParaRPr lang="el-GR" altLang="el-GR" sz="3200">
              <a:ln>
                <a:noFill/>
              </a:ln>
            </a:endParaRPr>
          </a:p>
        </p:txBody>
      </p:sp>
      <p:sp>
        <p:nvSpPr>
          <p:cNvPr id="26627" name="Θέση περιεχομένου 2">
            <a:extLst>
              <a:ext uri="{FF2B5EF4-FFF2-40B4-BE49-F238E27FC236}">
                <a16:creationId xmlns:a16="http://schemas.microsoft.com/office/drawing/2014/main" id="{E26AA844-A2BB-4C8C-A83C-6F02CE011A90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l-GR" altLang="el-GR"/>
              <a:t>Θα παρουσιάσετε το τελικό σας προϊόν στην ολομέλεια</a:t>
            </a:r>
          </a:p>
          <a:p>
            <a:pPr eaLnBrk="1" hangingPunct="1"/>
            <a:r>
              <a:rPr lang="el-GR" altLang="el-GR"/>
              <a:t>Για την διευκόλυνσή σας, μπορείτε να ανατρέξετε στο λεξικό όρων πληροφορικής: </a:t>
            </a:r>
            <a:r>
              <a:rPr lang="en-US" altLang="el-GR" u="sng">
                <a:hlinkClick r:id="rId2"/>
              </a:rPr>
              <a:t>https</a:t>
            </a:r>
            <a:r>
              <a:rPr lang="el-GR" altLang="el-GR" u="sng">
                <a:hlinkClick r:id="rId2"/>
              </a:rPr>
              <a:t>://</a:t>
            </a:r>
            <a:r>
              <a:rPr lang="en-US" altLang="el-GR" u="sng">
                <a:hlinkClick r:id="rId2"/>
              </a:rPr>
              <a:t>www</a:t>
            </a:r>
            <a:r>
              <a:rPr lang="el-GR" altLang="el-GR" u="sng">
                <a:hlinkClick r:id="rId2"/>
              </a:rPr>
              <a:t>.</a:t>
            </a:r>
            <a:r>
              <a:rPr lang="en-US" altLang="el-GR" u="sng">
                <a:hlinkClick r:id="rId2"/>
              </a:rPr>
              <a:t>pcmag</a:t>
            </a:r>
            <a:r>
              <a:rPr lang="el-GR" altLang="el-GR" u="sng">
                <a:hlinkClick r:id="rId2"/>
              </a:rPr>
              <a:t>.</a:t>
            </a:r>
            <a:r>
              <a:rPr lang="en-US" altLang="el-GR" u="sng">
                <a:hlinkClick r:id="rId2"/>
              </a:rPr>
              <a:t>com</a:t>
            </a:r>
            <a:r>
              <a:rPr lang="el-GR" altLang="el-GR" u="sng">
                <a:hlinkClick r:id="rId2"/>
              </a:rPr>
              <a:t>/</a:t>
            </a:r>
            <a:r>
              <a:rPr lang="en-US" altLang="el-GR" u="sng">
                <a:hlinkClick r:id="rId2"/>
              </a:rPr>
              <a:t>encyclopedia</a:t>
            </a:r>
            <a:r>
              <a:rPr lang="el-GR" altLang="el-GR" u="sng">
                <a:hlinkClick r:id="rId2"/>
              </a:rPr>
              <a:t>/</a:t>
            </a:r>
            <a:r>
              <a:rPr lang="en-US" altLang="el-GR" u="sng">
                <a:hlinkClick r:id="rId2"/>
              </a:rPr>
              <a:t>m</a:t>
            </a:r>
            <a:endParaRPr lang="el-GR" altLang="el-GR" u="sng"/>
          </a:p>
          <a:p>
            <a:pPr eaLnBrk="1" hangingPunct="1"/>
            <a:endParaRPr lang="el-GR" altLang="el-GR" u="sng"/>
          </a:p>
          <a:p>
            <a:pPr eaLnBrk="1" hangingPunct="1"/>
            <a:r>
              <a:rPr lang="el-GR" altLang="el-GR"/>
              <a:t>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Θέση περιεχομένου 2">
            <a:extLst>
              <a:ext uri="{FF2B5EF4-FFF2-40B4-BE49-F238E27FC236}">
                <a16:creationId xmlns:a16="http://schemas.microsoft.com/office/drawing/2014/main" id="{13F3419A-06D4-4633-880F-68743C813120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l-GR" altLang="el-GR" sz="3200"/>
          </a:p>
          <a:p>
            <a:pPr eaLnBrk="1" hangingPunct="1"/>
            <a:r>
              <a:rPr lang="el-GR" altLang="el-GR" sz="3200"/>
              <a:t>Σας ευχαριστώ!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Θέση περιεχομένου 3">
            <a:extLst>
              <a:ext uri="{FF2B5EF4-FFF2-40B4-BE49-F238E27FC236}">
                <a16:creationId xmlns:a16="http://schemas.microsoft.com/office/drawing/2014/main" id="{C41BB5FC-E513-4409-A6DF-04D7BD352F85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27088" y="692150"/>
          <a:ext cx="7561262" cy="54737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830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782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82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  <a:latin typeface="Comic Sans MS" panose="030F0702030302020204" pitchFamily="66" charset="0"/>
                        </a:rPr>
                        <a:t>Ενότητα του σχολικού εγχειριδίου</a:t>
                      </a:r>
                      <a:endParaRPr lang="el-GR" sz="20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68584" marR="685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  <a:latin typeface="Comic Sans MS" panose="030F0702030302020204" pitchFamily="66" charset="0"/>
                        </a:rPr>
                        <a:t>«</a:t>
                      </a:r>
                      <a:r>
                        <a:rPr lang="en-US" sz="2000" dirty="0">
                          <a:effectLst/>
                          <a:latin typeface="Comic Sans MS" panose="030F0702030302020204" pitchFamily="66" charset="0"/>
                        </a:rPr>
                        <a:t>Network devices and equipment</a:t>
                      </a:r>
                      <a:r>
                        <a:rPr lang="el-GR" sz="2000" dirty="0">
                          <a:effectLst/>
                          <a:latin typeface="Comic Sans MS" panose="030F0702030302020204" pitchFamily="66" charset="0"/>
                        </a:rPr>
                        <a:t>»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  <a:latin typeface="Comic Sans MS" panose="030F0702030302020204" pitchFamily="66" charset="0"/>
                        </a:rPr>
                        <a:t>Κεφάλαιο 1</a:t>
                      </a:r>
                      <a:r>
                        <a:rPr lang="el-GR" sz="2000" baseline="30000" dirty="0">
                          <a:effectLst/>
                          <a:latin typeface="Comic Sans MS" panose="030F0702030302020204" pitchFamily="66" charset="0"/>
                        </a:rPr>
                        <a:t>ο</a:t>
                      </a:r>
                      <a:r>
                        <a:rPr lang="el-GR" sz="2000" dirty="0">
                          <a:effectLst/>
                          <a:latin typeface="Comic Sans MS" panose="030F0702030302020204" pitchFamily="66" charset="0"/>
                        </a:rPr>
                        <a:t> του σχολικού βιβλίου του</a:t>
                      </a:r>
                      <a:r>
                        <a:rPr lang="el-GR" sz="2000" baseline="0" dirty="0">
                          <a:effectLst/>
                          <a:latin typeface="Comic Sans MS" panose="030F0702030302020204" pitchFamily="66" charset="0"/>
                        </a:rPr>
                        <a:t> τομέα της πληροφορικής των ΕΠΑ.Λ. </a:t>
                      </a:r>
                      <a:endParaRPr lang="el-GR" sz="2000" dirty="0">
                        <a:effectLst/>
                        <a:latin typeface="Comic Sans MS" panose="030F0702030302020204" pitchFamily="66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  <a:latin typeface="Comic Sans MS" panose="030F0702030302020204" pitchFamily="66" charset="0"/>
                        </a:rPr>
                        <a:t> </a:t>
                      </a:r>
                      <a:endParaRPr lang="el-GR" sz="20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68584" marR="68584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684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  <a:latin typeface="Comic Sans MS" panose="030F0702030302020204" pitchFamily="66" charset="0"/>
                        </a:rPr>
                        <a:t>Επίπεδο γλωσσομάθειας</a:t>
                      </a:r>
                      <a:endParaRPr lang="el-GR" sz="20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68584" marR="685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  <a:latin typeface="Comic Sans MS" panose="030F0702030302020204" pitchFamily="66" charset="0"/>
                        </a:rPr>
                        <a:t> Β1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  <a:latin typeface="Comic Sans MS" panose="030F0702030302020204" pitchFamily="66" charset="0"/>
                        </a:rPr>
                        <a:t> </a:t>
                      </a:r>
                      <a:endParaRPr lang="el-GR" sz="20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68584" marR="68584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230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  <a:latin typeface="Comic Sans MS" panose="030F0702030302020204" pitchFamily="66" charset="0"/>
                        </a:rPr>
                        <a:t>Χρονική διάρκεια</a:t>
                      </a:r>
                      <a:endParaRPr lang="el-GR" sz="20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68584" marR="685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  <a:latin typeface="Comic Sans MS" panose="030F0702030302020204" pitchFamily="66" charset="0"/>
                        </a:rPr>
                        <a:t>1 διδακτική ώρα (40’)</a:t>
                      </a:r>
                      <a:endParaRPr lang="el-GR" sz="20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68584" marR="68584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Τίτλος 1">
            <a:extLst>
              <a:ext uri="{FF2B5EF4-FFF2-40B4-BE49-F238E27FC236}">
                <a16:creationId xmlns:a16="http://schemas.microsoft.com/office/drawing/2014/main" id="{627D6BD1-A1BC-435A-B557-0AC7E5B1B1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76338" y="915988"/>
            <a:ext cx="6799262" cy="712787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altLang="el-GR" sz="2700" dirty="0">
                <a:solidFill>
                  <a:schemeClr val="tx1">
                    <a:lumMod val="85000"/>
                    <a:lumOff val="15000"/>
                  </a:schemeClr>
                </a:solidFill>
                <a:latin typeface="Comic Sans MS" panose="030F0702030302020204" pitchFamily="66" charset="0"/>
              </a:rPr>
              <a:t>Χρήσιμες προηγούμενες γνώσεις/δεξιότητες που θα ενισχύσουν την κατανόηση και την υλοποίηση των δραστηριοτήτων</a:t>
            </a:r>
            <a:r>
              <a:rPr lang="el-GR" altLang="el-GR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Comic Sans MS" panose="030F0702030302020204" pitchFamily="66" charset="0"/>
              </a:rPr>
              <a:t>…..</a:t>
            </a:r>
          </a:p>
        </p:txBody>
      </p:sp>
      <p:graphicFrame>
        <p:nvGraphicFramePr>
          <p:cNvPr id="5" name="Θέση περιεχομένου 4">
            <a:extLst>
              <a:ext uri="{FF2B5EF4-FFF2-40B4-BE49-F238E27FC236}">
                <a16:creationId xmlns:a16="http://schemas.microsoft.com/office/drawing/2014/main" id="{C0B2AAA3-6303-4468-AC1C-186F2D6A0C95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47725" y="2133600"/>
          <a:ext cx="7469188" cy="41036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73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818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036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l-GR" sz="20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68579" marR="68579" marT="0" marB="0"/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q"/>
                      </a:pPr>
                      <a:r>
                        <a:rPr lang="el-GR" sz="2400" b="1" kern="1200" baseline="0" dirty="0">
                          <a:solidFill>
                            <a:schemeClr val="lt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l-GR" sz="2800" b="1" kern="1200" baseline="0" dirty="0">
                          <a:solidFill>
                            <a:schemeClr val="lt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Γνώσεις τεχνολογίας/εξοπλισμός διαδικτύου </a:t>
                      </a:r>
                    </a:p>
                    <a:p>
                      <a:pPr marL="34290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q"/>
                      </a:pPr>
                      <a:r>
                        <a:rPr lang="el-GR" sz="2800" b="1" kern="1200" baseline="0" dirty="0">
                          <a:solidFill>
                            <a:schemeClr val="lt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Εξοικείωση με συνεργατικές δραστηριότητες </a:t>
                      </a:r>
                    </a:p>
                    <a:p>
                      <a:pPr marL="34290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q"/>
                      </a:pPr>
                      <a:r>
                        <a:rPr lang="el-GR" sz="2800" b="1" kern="1200" baseline="0" dirty="0">
                          <a:solidFill>
                            <a:schemeClr val="lt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Εξοικείωση με τη χρήση του λογισμικού </a:t>
                      </a:r>
                      <a:r>
                        <a:rPr lang="en-US" sz="2800" b="1" kern="1200" baseline="0" dirty="0" err="1">
                          <a:solidFill>
                            <a:schemeClr val="lt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Powerpoint</a:t>
                      </a:r>
                      <a:endParaRPr lang="el-GR" sz="2800" b="1" kern="1200" baseline="0" dirty="0">
                        <a:solidFill>
                          <a:schemeClr val="lt1"/>
                        </a:solidFill>
                        <a:effectLst/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  <a:p>
                      <a:pPr marL="34290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q"/>
                      </a:pPr>
                      <a:r>
                        <a:rPr lang="el-GR" sz="2800" b="1" kern="1200" baseline="0" dirty="0">
                          <a:solidFill>
                            <a:schemeClr val="lt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Εξοικείωση με συνεργατικά έγγραφα</a:t>
                      </a:r>
                    </a:p>
                  </a:txBody>
                  <a:tcPr marL="68579" marR="68579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Τίτλος 1">
            <a:extLst>
              <a:ext uri="{FF2B5EF4-FFF2-40B4-BE49-F238E27FC236}">
                <a16:creationId xmlns:a16="http://schemas.microsoft.com/office/drawing/2014/main" id="{DDDC8244-6D38-49FD-8EE6-654B4CE4F2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76338" y="692150"/>
            <a:ext cx="6799262" cy="5048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altLang="el-GR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Comic Sans MS" panose="030F0702030302020204" pitchFamily="66" charset="0"/>
              </a:rPr>
              <a:t>Στόχοι του μαθήματος</a:t>
            </a:r>
          </a:p>
        </p:txBody>
      </p:sp>
      <p:graphicFrame>
        <p:nvGraphicFramePr>
          <p:cNvPr id="7" name="Θέση περιεχομένου 6">
            <a:extLst>
              <a:ext uri="{FF2B5EF4-FFF2-40B4-BE49-F238E27FC236}">
                <a16:creationId xmlns:a16="http://schemas.microsoft.com/office/drawing/2014/main" id="{F1C2D4CC-06E9-4A6A-AC35-E2531B7CD4A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27088" y="1341438"/>
          <a:ext cx="7705725" cy="5092700"/>
        </p:xfrm>
        <a:graphic>
          <a:graphicData uri="http://schemas.openxmlformats.org/drawingml/2006/table">
            <a:tbl>
              <a:tblPr/>
              <a:tblGrid>
                <a:gridCol w="7705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0927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20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4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l-GR" altLang="el-GR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mic Sans MS" panose="030F0702030302020204" pitchFamily="66" charset="0"/>
                        </a:rPr>
                        <a:t>   Να εξοικειωθούν οι μαθητές με 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l-GR" altLang="el-GR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Char char="v"/>
                        <a:tabLst/>
                      </a:pPr>
                      <a:r>
                        <a:rPr kumimoji="0" lang="el-GR" altLang="el-GR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mic Sans MS" panose="030F0702030302020204" pitchFamily="66" charset="0"/>
                        </a:rPr>
                        <a:t> τον εξοπλισμό του διαδικτύου στα Αγγλικά, 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Char char="v"/>
                        <a:tabLst/>
                      </a:pPr>
                      <a:r>
                        <a:rPr kumimoji="0" lang="el-GR" altLang="el-GR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mic Sans MS" panose="030F0702030302020204" pitchFamily="66" charset="0"/>
                        </a:rPr>
                        <a:t> το είδος (διαφημιστικού/πληροφοριακού) κειμένου, 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Char char="v"/>
                        <a:tabLst/>
                      </a:pPr>
                      <a:r>
                        <a:rPr kumimoji="0" lang="el-GR" altLang="el-GR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mic Sans MS" panose="030F0702030302020204" pitchFamily="66" charset="0"/>
                        </a:rPr>
                        <a:t> τη συλλογή, παραγωγή και   παρουσίαση υλικού,</a:t>
                      </a:r>
                      <a:endParaRPr kumimoji="0" lang="el-GR" altLang="el-GR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Char char="v"/>
                        <a:tabLst/>
                      </a:pPr>
                      <a:r>
                        <a:rPr kumimoji="0" lang="el-GR" altLang="el-GR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mic Sans MS" panose="030F0702030302020204" pitchFamily="66" charset="0"/>
                        </a:rPr>
                        <a:t> να εξασκήσουν τις ψηφιακές τους δεξιότητες </a:t>
                      </a:r>
                      <a:endParaRPr kumimoji="0" lang="el-GR" altLang="el-GR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8" marR="6857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Τίτλος 1">
            <a:extLst>
              <a:ext uri="{FF2B5EF4-FFF2-40B4-BE49-F238E27FC236}">
                <a16:creationId xmlns:a16="http://schemas.microsoft.com/office/drawing/2014/main" id="{F15AF033-7382-4BFF-9CA5-A05DD4706E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95375" y="404813"/>
            <a:ext cx="6964363" cy="576262"/>
          </a:xfrm>
        </p:spPr>
        <p:txBody>
          <a:bodyPr/>
          <a:lstStyle/>
          <a:p>
            <a:pPr eaLnBrk="1" hangingPunct="1"/>
            <a:r>
              <a:rPr lang="el-GR" altLang="el-GR" sz="3200">
                <a:ln>
                  <a:noFill/>
                </a:ln>
                <a:latin typeface="Comic Sans MS" panose="030F0702030302020204" pitchFamily="66" charset="0"/>
              </a:rPr>
              <a:t>Ειδικότεροι στόχοι του μαθήματος</a:t>
            </a:r>
          </a:p>
        </p:txBody>
      </p:sp>
      <p:graphicFrame>
        <p:nvGraphicFramePr>
          <p:cNvPr id="6" name="Θέση περιεχομένου 5">
            <a:extLst>
              <a:ext uri="{FF2B5EF4-FFF2-40B4-BE49-F238E27FC236}">
                <a16:creationId xmlns:a16="http://schemas.microsoft.com/office/drawing/2014/main" id="{90F7FBD2-E64A-4969-BE9E-3DCDB4FEFA3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11188" y="981075"/>
          <a:ext cx="7993062" cy="5299075"/>
        </p:xfrm>
        <a:graphic>
          <a:graphicData uri="http://schemas.openxmlformats.org/drawingml/2006/table">
            <a:tbl>
              <a:tblPr/>
              <a:tblGrid>
                <a:gridCol w="20960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970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1805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20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4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mic Sans MS" panose="030F0702030302020204" pitchFamily="66" charset="0"/>
                        </a:rPr>
                        <a:t>Σε σχέση με το γνωστικό αντικείμενο</a:t>
                      </a:r>
                      <a:endParaRPr kumimoji="0" lang="el-GR" altLang="el-G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9" marR="68589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20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4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mic Sans MS" panose="030F0702030302020204" pitchFamily="66" charset="0"/>
                        </a:rPr>
                        <a:t>Να αναγνωρίζουν σχετικές έννοιες τεχνολογίας στα Αγγλικά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Να κατανοούν πληροφορίες και να επιλέγουν από το σύνολο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Να μεταφέρουν τις πληροφορίες σε πίνακα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mic Sans MS" panose="030F0702030302020204" pitchFamily="66" charset="0"/>
                        </a:rPr>
                        <a:t>Να αντιλαμβάνονται το είδος (πληροφοριακού/διαφημιστικού) κειμένου στο διαδίκτυο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altLang="el-G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omic Sans MS" panose="030F0702030302020204" pitchFamily="66" charset="0"/>
                        <a:cs typeface="Calibri" panose="020F0502020204030204" pitchFamily="34" charset="0"/>
                      </a:endParaRPr>
                    </a:p>
                  </a:txBody>
                  <a:tcPr marL="68589" marR="68589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5601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20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4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mic Sans MS" panose="030F0702030302020204" pitchFamily="66" charset="0"/>
                        </a:rPr>
                        <a:t>Σε σχέση με τη χρήση της τεχνολογίας</a:t>
                      </a:r>
                      <a:endParaRPr kumimoji="0" lang="el-GR" altLang="el-GR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9" marR="68589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20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4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Να εξοικειωθούν με τη χρήση συνεργατικών εγγράφων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Να εξοικειωθούν με τη χρήση λογισμικών παρουσίασης </a:t>
                      </a:r>
                      <a:endParaRPr kumimoji="0" lang="en-US" altLang="el-GR" sz="18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Να εξοικειωθούν με τη χρήση </a:t>
                      </a:r>
                      <a:r>
                        <a:rPr kumimoji="0" lang="en-US" altLang="el-GR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online </a:t>
                      </a:r>
                      <a:r>
                        <a:rPr kumimoji="0" lang="el-GR" altLang="el-GR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λεξικού</a:t>
                      </a:r>
                    </a:p>
                  </a:txBody>
                  <a:tcPr marL="68589" marR="68589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250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20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4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mic Sans MS" panose="030F0702030302020204" pitchFamily="66" charset="0"/>
                        </a:rPr>
                        <a:t>Άλλες δεξιότητες</a:t>
                      </a:r>
                      <a:endParaRPr kumimoji="0" lang="el-GR" altLang="el-GR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9" marR="68589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20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4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Να συνεργάζονται 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Να επικοινωνούν την πληροφορία στον αναγνώστη/ακροατή</a:t>
                      </a:r>
                    </a:p>
                  </a:txBody>
                  <a:tcPr marL="68589" marR="68589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F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5075E75-31DA-498A-B789-F26211BF8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650" y="620713"/>
            <a:ext cx="7561263" cy="9366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br>
              <a:rPr lang="el-GR" sz="3200" b="1" dirty="0">
                <a:solidFill>
                  <a:srgbClr val="C00000"/>
                </a:solidFill>
                <a:latin typeface="Comic Sans MS" panose="030F0702030302020204" pitchFamily="66" charset="0"/>
              </a:rPr>
            </a:br>
            <a:r>
              <a:rPr lang="el-GR" sz="3200" b="1" dirty="0">
                <a:solidFill>
                  <a:srgbClr val="C00000"/>
                </a:solidFill>
                <a:latin typeface="Comic Sans MS" panose="030F0702030302020204" pitchFamily="66" charset="0"/>
              </a:rPr>
              <a:t>1</a:t>
            </a:r>
            <a:r>
              <a:rPr lang="el-GR" sz="3200" b="1" baseline="30000" dirty="0">
                <a:solidFill>
                  <a:srgbClr val="C00000"/>
                </a:solidFill>
                <a:latin typeface="Comic Sans MS" panose="030F0702030302020204" pitchFamily="66" charset="0"/>
              </a:rPr>
              <a:t>η</a:t>
            </a:r>
            <a:r>
              <a:rPr lang="el-GR" sz="3200" b="1" dirty="0">
                <a:solidFill>
                  <a:srgbClr val="C00000"/>
                </a:solidFill>
                <a:latin typeface="Comic Sans MS" panose="030F0702030302020204" pitchFamily="66" charset="0"/>
              </a:rPr>
              <a:t> δραστηριότητα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3A1ADA0-2275-493F-834C-70356CF2DC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6013" y="1773238"/>
            <a:ext cx="6840537" cy="3949700"/>
          </a:xfrm>
        </p:spPr>
        <p:txBody>
          <a:bodyPr rtlCol="0">
            <a:normAutofit fontScale="92500"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l-GR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omic Sans MS" pitchFamily="66" charset="0"/>
              </a:rPr>
              <a:t>Δραστηριότητα </a:t>
            </a:r>
            <a:r>
              <a:rPr lang="el-GR" sz="28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omic Sans MS" pitchFamily="66" charset="0"/>
              </a:rPr>
              <a:t>αφόρμησης</a:t>
            </a:r>
            <a:endParaRPr lang="el-GR" sz="2800" dirty="0">
              <a:solidFill>
                <a:schemeClr val="tx1">
                  <a:lumMod val="85000"/>
                  <a:lumOff val="15000"/>
                </a:schemeClr>
              </a:solidFill>
              <a:latin typeface="Comic Sans MS" pitchFamily="66" charset="0"/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l-GR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omic Sans MS" pitchFamily="66" charset="0"/>
              </a:rPr>
              <a:t>Προβολή του παρακάτω βίντεο για άντληση του ενδιαφέροντος και εισαγωγή στην ενότητα «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omic Sans MS" pitchFamily="66" charset="0"/>
              </a:rPr>
              <a:t>Network devices and equipment</a:t>
            </a:r>
            <a:r>
              <a:rPr lang="el-GR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omic Sans MS" pitchFamily="66" charset="0"/>
              </a:rPr>
              <a:t>»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omic Sans MS" pitchFamily="66" charset="0"/>
              </a:rPr>
              <a:t> </a:t>
            </a:r>
            <a:endParaRPr lang="el-GR" sz="2800" dirty="0">
              <a:solidFill>
                <a:schemeClr val="tx1">
                  <a:lumMod val="85000"/>
                  <a:lumOff val="15000"/>
                </a:schemeClr>
              </a:solidFill>
              <a:latin typeface="Comic Sans MS" pitchFamily="66" charset="0"/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omic Sans MS" pitchFamily="66" charset="0"/>
              </a:rPr>
              <a:t>“History of Communication”</a:t>
            </a:r>
            <a:r>
              <a:rPr lang="el-GR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omic Sans MS" pitchFamily="66" charset="0"/>
              </a:rPr>
              <a:t> </a:t>
            </a:r>
            <a:r>
              <a:rPr lang="el-GR" sz="2800" u="sng" dirty="0">
                <a:solidFill>
                  <a:schemeClr val="tx1">
                    <a:lumMod val="85000"/>
                    <a:lumOff val="15000"/>
                  </a:schemeClr>
                </a:solidFill>
                <a:hlinkClick r:id="rId2"/>
              </a:rPr>
              <a:t>https://www.youtube.com/watch?v=rDkxsNmKDGk</a:t>
            </a:r>
            <a:endParaRPr lang="el-GR" sz="2800" u="sng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l-GR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omic Sans MS" pitchFamily="66" charset="0"/>
              </a:rPr>
              <a:t>Ακολουθεί σύντομη συζήτηση και ένα 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omic Sans MS" pitchFamily="66" charset="0"/>
              </a:rPr>
              <a:t>brainstorming</a:t>
            </a:r>
            <a:endParaRPr lang="el-GR" sz="2800" dirty="0">
              <a:solidFill>
                <a:schemeClr val="tx1">
                  <a:lumMod val="85000"/>
                  <a:lumOff val="15000"/>
                </a:schemeClr>
              </a:solidFill>
              <a:latin typeface="Comic Sans MS" pitchFamily="66" charset="0"/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Arial"/>
              <a:buChar char="•"/>
              <a:defRPr/>
            </a:pPr>
            <a:endParaRPr lang="el-GR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D1221DA-F9EC-41D9-A8FC-D030E023CB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5375" y="620713"/>
            <a:ext cx="6964363" cy="8636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br>
              <a:rPr lang="el-GR" sz="2800" b="1" dirty="0">
                <a:solidFill>
                  <a:srgbClr val="C00000"/>
                </a:solidFill>
                <a:latin typeface="Comic Sans MS" panose="030F0702030302020204" pitchFamily="66" charset="0"/>
              </a:rPr>
            </a:br>
            <a:r>
              <a:rPr lang="el-GR" sz="2800" b="1" dirty="0">
                <a:solidFill>
                  <a:srgbClr val="C00000"/>
                </a:solidFill>
                <a:latin typeface="Comic Sans MS" panose="030F0702030302020204" pitchFamily="66" charset="0"/>
              </a:rPr>
              <a:t>2</a:t>
            </a:r>
            <a:r>
              <a:rPr lang="el-GR" sz="2800" b="1" baseline="30000" dirty="0">
                <a:solidFill>
                  <a:srgbClr val="C00000"/>
                </a:solidFill>
                <a:latin typeface="Comic Sans MS" panose="030F0702030302020204" pitchFamily="66" charset="0"/>
              </a:rPr>
              <a:t>η</a:t>
            </a:r>
            <a:r>
              <a:rPr lang="el-GR" sz="2800" b="1" dirty="0">
                <a:solidFill>
                  <a:srgbClr val="C00000"/>
                </a:solidFill>
                <a:latin typeface="Comic Sans MS" panose="030F0702030302020204" pitchFamily="66" charset="0"/>
              </a:rPr>
              <a:t> δραστηριότητα</a:t>
            </a:r>
            <a:endParaRPr lang="el-GR" sz="2800" b="1" dirty="0">
              <a:solidFill>
                <a:srgbClr val="C00000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B015C6F-6E1B-45A3-B696-62DE68E19A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0113" y="1557338"/>
            <a:ext cx="7343775" cy="4535487"/>
          </a:xfrm>
        </p:spPr>
        <p:txBody>
          <a:bodyPr rtlCol="0">
            <a:normAutofit fontScale="925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l-GR" altLang="el-GR" dirty="0">
                <a:solidFill>
                  <a:schemeClr val="tx1">
                    <a:lumMod val="85000"/>
                    <a:lumOff val="15000"/>
                  </a:schemeClr>
                </a:solidFill>
                <a:latin typeface="Comic Sans MS" pitchFamily="66" charset="0"/>
              </a:rPr>
              <a:t>Οι μαθητές χωρίζονται σε ζευγάρια</a:t>
            </a:r>
          </a:p>
          <a:p>
            <a:pPr marL="274320" indent="-274320"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l-GR" altLang="el-GR" dirty="0">
                <a:solidFill>
                  <a:schemeClr val="tx1">
                    <a:lumMod val="85000"/>
                    <a:lumOff val="15000"/>
                  </a:schemeClr>
                </a:solidFill>
                <a:latin typeface="Comic Sans MS" pitchFamily="66" charset="0"/>
              </a:rPr>
              <a:t>Τους δίνεται η διεύθυνση: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hlinkClick r:id="rId2"/>
              </a:rPr>
              <a:t>https://docs.google.com/document/d/1mdbR6T4RR0I2aTXAxLVhhQvj_M3bUwUWwgBwA8E-2JY/edit</a:t>
            </a:r>
            <a:r>
              <a:rPr lang="el-G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l-GR" altLang="el-GR" dirty="0">
                <a:solidFill>
                  <a:schemeClr val="tx1">
                    <a:lumMod val="85000"/>
                    <a:lumOff val="15000"/>
                  </a:schemeClr>
                </a:solidFill>
                <a:latin typeface="Comic Sans MS" pitchFamily="66" charset="0"/>
              </a:rPr>
              <a:t>με αποσπάσματα από κείμενο γραμμένα χωρίς τίτλους </a:t>
            </a:r>
          </a:p>
          <a:p>
            <a:pPr marL="274320" indent="-274320"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l-GR" altLang="el-GR" dirty="0">
                <a:solidFill>
                  <a:schemeClr val="tx1">
                    <a:lumMod val="85000"/>
                    <a:lumOff val="15000"/>
                  </a:schemeClr>
                </a:solidFill>
                <a:latin typeface="Comic Sans MS" pitchFamily="66" charset="0"/>
              </a:rPr>
              <a:t>Τους ζητάμε να τα διαβάσουν και αφού προσπαθήσουν να το κατανοήσουν (είναι χωρισμένο σε μικρές παραγράφους</a:t>
            </a:r>
          </a:p>
          <a:p>
            <a:pPr marL="274320" indent="-274320"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l-GR" altLang="el-GR" dirty="0">
                <a:solidFill>
                  <a:schemeClr val="tx1">
                    <a:lumMod val="85000"/>
                    <a:lumOff val="15000"/>
                  </a:schemeClr>
                </a:solidFill>
                <a:latin typeface="Comic Sans MS" pitchFamily="66" charset="0"/>
              </a:rPr>
              <a:t>1.  να σχολιάσουν συνεργατικά σε λίγες γραμμές το περιεχόμενο </a:t>
            </a:r>
          </a:p>
          <a:p>
            <a:pPr marL="274320" indent="-274320"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l-GR" altLang="el-GR" dirty="0">
                <a:solidFill>
                  <a:schemeClr val="tx1">
                    <a:lumMod val="85000"/>
                    <a:lumOff val="15000"/>
                  </a:schemeClr>
                </a:solidFill>
                <a:latin typeface="Comic Sans MS" pitchFamily="66" charset="0"/>
              </a:rPr>
              <a:t>2. να δώσουν συνεργατικά ένα τίτλο σε κάθε παράγραφο</a:t>
            </a:r>
            <a:endParaRPr lang="el-GR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9703C2A-9063-4994-A968-45DB9E9575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650" y="620713"/>
            <a:ext cx="7632700" cy="7207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br>
              <a:rPr lang="el-GR" sz="2400" b="1" dirty="0">
                <a:solidFill>
                  <a:srgbClr val="C00000"/>
                </a:solidFill>
                <a:latin typeface="Comic Sans MS" panose="030F0702030302020204" pitchFamily="66" charset="0"/>
              </a:rPr>
            </a:br>
            <a:r>
              <a:rPr lang="el-GR" sz="2400" b="1" dirty="0">
                <a:solidFill>
                  <a:srgbClr val="C00000"/>
                </a:solidFill>
                <a:latin typeface="Comic Sans MS" panose="030F0702030302020204" pitchFamily="66" charset="0"/>
              </a:rPr>
              <a:t>3</a:t>
            </a:r>
            <a:r>
              <a:rPr lang="el-GR" sz="2400" b="1" baseline="30000" dirty="0">
                <a:solidFill>
                  <a:srgbClr val="C00000"/>
                </a:solidFill>
                <a:latin typeface="Comic Sans MS" panose="030F0702030302020204" pitchFamily="66" charset="0"/>
              </a:rPr>
              <a:t>η</a:t>
            </a:r>
            <a:r>
              <a:rPr lang="el-GR" sz="2400" b="1" dirty="0">
                <a:solidFill>
                  <a:srgbClr val="C00000"/>
                </a:solidFill>
                <a:latin typeface="Comic Sans MS" panose="030F0702030302020204" pitchFamily="66" charset="0"/>
              </a:rPr>
              <a:t> δραστηριότητα</a:t>
            </a:r>
            <a:endParaRPr lang="el-GR"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2531" name="Θέση περιεχομένου 2">
            <a:extLst>
              <a:ext uri="{FF2B5EF4-FFF2-40B4-BE49-F238E27FC236}">
                <a16:creationId xmlns:a16="http://schemas.microsoft.com/office/drawing/2014/main" id="{DE030BF3-7CD7-4147-8D69-56C0B02CA67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00113" y="1484313"/>
            <a:ext cx="7343775" cy="4465637"/>
          </a:xfrm>
        </p:spPr>
        <p:txBody>
          <a:bodyPr/>
          <a:lstStyle/>
          <a:p>
            <a:pPr eaLnBrk="1" hangingPunct="1"/>
            <a:r>
              <a:rPr lang="el-GR" altLang="el-GR" sz="1800">
                <a:latin typeface="Comic Sans MS" panose="030F0702030302020204" pitchFamily="66" charset="0"/>
              </a:rPr>
              <a:t>Με βάση την προηγούμενη δραστηριότητα, οι μαθητές καλούνται να επισκεφθούν την διεύθυνση: </a:t>
            </a:r>
            <a:r>
              <a:rPr lang="en-US" altLang="el-GR" sz="1800">
                <a:hlinkClick r:id="rId2"/>
              </a:rPr>
              <a:t>https://whatismyipaddress.com/network-devices</a:t>
            </a:r>
            <a:r>
              <a:rPr lang="el-GR" altLang="el-GR" sz="1800"/>
              <a:t> </a:t>
            </a:r>
            <a:r>
              <a:rPr lang="el-GR" altLang="el-GR" sz="1800">
                <a:latin typeface="Comic Sans MS" panose="030F0702030302020204" pitchFamily="66" charset="0"/>
              </a:rPr>
              <a:t>όπου μπορούν να δουν το κείμενο ολοκληρωμένο. Τους ζητείται να:</a:t>
            </a:r>
          </a:p>
          <a:p>
            <a:pPr eaLnBrk="1" hangingPunct="1"/>
            <a:r>
              <a:rPr lang="el-GR" altLang="el-GR" sz="1800">
                <a:latin typeface="Comic Sans MS" panose="030F0702030302020204" pitchFamily="66" charset="0"/>
              </a:rPr>
              <a:t>1. κατανοήσουν το είδος του κειμένου</a:t>
            </a:r>
          </a:p>
          <a:p>
            <a:pPr eaLnBrk="1" hangingPunct="1"/>
            <a:r>
              <a:rPr lang="el-GR" altLang="el-GR" sz="1800">
                <a:latin typeface="Comic Sans MS" panose="030F0702030302020204" pitchFamily="66" charset="0"/>
              </a:rPr>
              <a:t>2. συζητήσουν για το σκοπό συγγραφής του</a:t>
            </a:r>
          </a:p>
          <a:p>
            <a:pPr eaLnBrk="1" hangingPunct="1"/>
            <a:r>
              <a:rPr lang="el-GR" altLang="el-GR" sz="1800">
                <a:latin typeface="Comic Sans MS" panose="030F0702030302020204" pitchFamily="66" charset="0"/>
              </a:rPr>
              <a:t>3. ετοιμάσουν μια πεντάλεπτη παρουσίαση για το περιεχόμενό του (τα είδη των διαδικτυακών συσκευών και εξαρτημάτων που αναφέρονται στο κείμενο), αναφέροντας τι είδους κείμενο είναι και ποιος είναι ο λόγος ανάρτησής του στο διαδίκτυο. Οι πληροφορίες πρέπει να οργανωθούν  σε πίνακα</a:t>
            </a:r>
          </a:p>
          <a:p>
            <a:pPr eaLnBrk="1" hangingPunct="1"/>
            <a:r>
              <a:rPr lang="el-GR" altLang="el-GR" sz="1800">
                <a:latin typeface="Comic Sans MS" panose="030F0702030302020204" pitchFamily="66" charset="0"/>
              </a:rPr>
              <a:t>4. να παρουσιάσουν το τελικό τους προϊόν στην ολομέλεια</a:t>
            </a:r>
          </a:p>
          <a:p>
            <a:pPr eaLnBrk="1" hangingPunct="1"/>
            <a:r>
              <a:rPr lang="el-GR" altLang="el-GR" sz="1800">
                <a:latin typeface="Comic Sans MS" panose="030F0702030302020204" pitchFamily="66" charset="0"/>
              </a:rPr>
              <a:t>5. Τους δίνεται η διεύθυνση με όρους πληροφορικής </a:t>
            </a:r>
            <a:r>
              <a:rPr lang="en-US" altLang="el-GR" sz="1800">
                <a:hlinkClick r:id="rId3"/>
              </a:rPr>
              <a:t>https://www.pcmag.com/encyclopedia/m</a:t>
            </a:r>
            <a:r>
              <a:rPr lang="el-GR" altLang="el-GR" sz="1800"/>
              <a:t>  </a:t>
            </a:r>
            <a:r>
              <a:rPr lang="el-GR" altLang="el-GR" sz="1800">
                <a:latin typeface="Comic Sans MS" panose="030F0702030302020204" pitchFamily="66" charset="0"/>
              </a:rPr>
              <a:t>για την διευκόλυνσή τους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Τίτλος 1">
            <a:extLst>
              <a:ext uri="{FF2B5EF4-FFF2-40B4-BE49-F238E27FC236}">
                <a16:creationId xmlns:a16="http://schemas.microsoft.com/office/drawing/2014/main" id="{6341B43B-C0B7-4DCB-9E56-88ABF7C300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b="1">
                <a:ln>
                  <a:noFill/>
                </a:ln>
                <a:solidFill>
                  <a:srgbClr val="C00000"/>
                </a:solidFill>
                <a:latin typeface="Comic Sans MS" panose="030F0702030302020204" pitchFamily="66" charset="0"/>
              </a:rPr>
              <a:t>ΦΥΛΛΟ ΕΡΓΑΣΙΑΣ – </a:t>
            </a:r>
            <a:endParaRPr lang="el-GR" altLang="el-GR">
              <a:ln>
                <a:noFill/>
              </a:ln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0C1E42A-15C2-4B07-B0E8-2A3229036A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marL="274320" indent="-274320" eaLnBrk="1" fontAlgn="auto" hangingPunct="1">
              <a:lnSpc>
                <a:spcPct val="200000"/>
              </a:lnSpc>
              <a:spcAft>
                <a:spcPts val="0"/>
              </a:spcAft>
              <a:buFont typeface="Arial"/>
              <a:buChar char="•"/>
              <a:defRPr/>
            </a:pPr>
            <a:r>
              <a:rPr lang="el-GR" b="1" dirty="0">
                <a:solidFill>
                  <a:schemeClr val="tx1">
                    <a:lumMod val="85000"/>
                    <a:lumOff val="15000"/>
                  </a:schemeClr>
                </a:solidFill>
                <a:latin typeface="Comic Sans MS" panose="030F0702030302020204" pitchFamily="66" charset="0"/>
              </a:rPr>
              <a:t>ΜΑΘΗΜΑ: </a:t>
            </a:r>
            <a:r>
              <a:rPr lang="el-GR" dirty="0">
                <a:solidFill>
                  <a:schemeClr val="tx1">
                    <a:lumMod val="85000"/>
                    <a:lumOff val="15000"/>
                  </a:schemeClr>
                </a:solidFill>
                <a:latin typeface="Comic Sans MS" panose="030F0702030302020204" pitchFamily="66" charset="0"/>
              </a:rPr>
              <a:t>Αγγλικά </a:t>
            </a:r>
          </a:p>
          <a:p>
            <a:pPr marL="274320" indent="-274320" eaLnBrk="1" fontAlgn="auto" hangingPunct="1">
              <a:lnSpc>
                <a:spcPct val="200000"/>
              </a:lnSpc>
              <a:spcAft>
                <a:spcPts val="0"/>
              </a:spcAft>
              <a:buFont typeface="Arial"/>
              <a:buChar char="•"/>
              <a:defRPr/>
            </a:pPr>
            <a:r>
              <a:rPr lang="el-GR" b="1" dirty="0">
                <a:solidFill>
                  <a:schemeClr val="tx1">
                    <a:lumMod val="85000"/>
                    <a:lumOff val="15000"/>
                  </a:schemeClr>
                </a:solidFill>
                <a:latin typeface="Comic Sans MS" panose="030F0702030302020204" pitchFamily="66" charset="0"/>
              </a:rPr>
              <a:t>ΕΝΟΤΗΤΑ</a:t>
            </a:r>
            <a:r>
              <a:rPr lang="en-GB" b="1" dirty="0">
                <a:solidFill>
                  <a:schemeClr val="tx1">
                    <a:lumMod val="85000"/>
                    <a:lumOff val="15000"/>
                  </a:schemeClr>
                </a:solidFill>
                <a:latin typeface="Comic Sans MS" panose="030F0702030302020204" pitchFamily="66" charset="0"/>
              </a:rPr>
              <a:t>: 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Comic Sans MS" panose="030F0702030302020204" pitchFamily="66" charset="0"/>
              </a:rPr>
              <a:t>Network devices</a:t>
            </a:r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l-GR" b="1" dirty="0">
                <a:solidFill>
                  <a:schemeClr val="tx1">
                    <a:lumMod val="85000"/>
                    <a:lumOff val="15000"/>
                  </a:schemeClr>
                </a:solidFill>
                <a:latin typeface="Comic Sans MS" panose="030F0702030302020204" pitchFamily="66" charset="0"/>
              </a:rPr>
              <a:t>– </a:t>
            </a:r>
            <a:r>
              <a:rPr lang="el-GR" dirty="0">
                <a:solidFill>
                  <a:schemeClr val="tx1">
                    <a:lumMod val="85000"/>
                    <a:lumOff val="15000"/>
                  </a:schemeClr>
                </a:solidFill>
                <a:latin typeface="Comic Sans MS" panose="030F0702030302020204" pitchFamily="66" charset="0"/>
              </a:rPr>
              <a:t>Κεφάλαιο 1 </a:t>
            </a:r>
          </a:p>
          <a:p>
            <a:pPr marL="274320" indent="-274320" eaLnBrk="1" fontAlgn="auto" hangingPunct="1">
              <a:lnSpc>
                <a:spcPct val="200000"/>
              </a:lnSpc>
              <a:spcAft>
                <a:spcPts val="0"/>
              </a:spcAft>
              <a:buFont typeface="Arial"/>
              <a:buChar char="•"/>
              <a:defRPr/>
            </a:pPr>
            <a:r>
              <a:rPr lang="el-GR" b="1" dirty="0">
                <a:solidFill>
                  <a:schemeClr val="tx1">
                    <a:lumMod val="85000"/>
                    <a:lumOff val="15000"/>
                  </a:schemeClr>
                </a:solidFill>
                <a:latin typeface="Comic Sans MS" panose="030F0702030302020204" pitchFamily="66" charset="0"/>
              </a:rPr>
              <a:t>ΟΝ/ΠΩΝΥΜΟ:</a:t>
            </a:r>
          </a:p>
          <a:p>
            <a:pPr marL="274320" indent="-274320" eaLnBrk="1" fontAlgn="auto" hangingPunct="1">
              <a:lnSpc>
                <a:spcPct val="200000"/>
              </a:lnSpc>
              <a:spcAft>
                <a:spcPts val="0"/>
              </a:spcAft>
              <a:buFont typeface="Arial"/>
              <a:buChar char="•"/>
              <a:defRPr/>
            </a:pPr>
            <a:r>
              <a:rPr lang="el-GR" b="1" dirty="0">
                <a:solidFill>
                  <a:schemeClr val="tx1">
                    <a:lumMod val="85000"/>
                    <a:lumOff val="15000"/>
                  </a:schemeClr>
                </a:solidFill>
                <a:latin typeface="Comic Sans MS" panose="030F0702030302020204" pitchFamily="66" charset="0"/>
              </a:rPr>
              <a:t>ΤΜΗΜΑ: </a:t>
            </a:r>
          </a:p>
          <a:p>
            <a:pPr marL="274320" indent="-274320" eaLnBrk="1" fontAlgn="auto" hangingPunct="1">
              <a:lnSpc>
                <a:spcPct val="200000"/>
              </a:lnSpc>
              <a:spcAft>
                <a:spcPts val="0"/>
              </a:spcAft>
              <a:buFont typeface="Arial"/>
              <a:buChar char="•"/>
              <a:defRPr/>
            </a:pPr>
            <a:r>
              <a:rPr lang="el-GR" b="1" dirty="0">
                <a:solidFill>
                  <a:schemeClr val="tx1">
                    <a:lumMod val="85000"/>
                    <a:lumOff val="15000"/>
                  </a:schemeClr>
                </a:solidFill>
                <a:latin typeface="Comic Sans MS" panose="030F0702030302020204" pitchFamily="66" charset="0"/>
              </a:rPr>
              <a:t>ΗΜΕΡΟΜΗΝΙΑ:</a:t>
            </a:r>
            <a:endParaRPr lang="el-GR" dirty="0">
              <a:solidFill>
                <a:schemeClr val="tx1">
                  <a:lumMod val="85000"/>
                  <a:lumOff val="15000"/>
                </a:schemeClr>
              </a:solidFill>
              <a:latin typeface="Comic Sans MS" panose="030F0702030302020204" pitchFamily="66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Οργανικό">
  <a:themeElements>
    <a:clrScheme name="Οργανικό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Οργανικό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Οργανικό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394</TotalTime>
  <Words>724</Words>
  <Application>Microsoft Office PowerPoint</Application>
  <PresentationFormat>Προβολή στην οθόνη (4:3)</PresentationFormat>
  <Paragraphs>80</Paragraphs>
  <Slides>13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13</vt:i4>
      </vt:variant>
    </vt:vector>
  </HeadingPairs>
  <TitlesOfParts>
    <vt:vector size="20" baseType="lpstr">
      <vt:lpstr>Garamond</vt:lpstr>
      <vt:lpstr>Arial</vt:lpstr>
      <vt:lpstr>Calibri</vt:lpstr>
      <vt:lpstr>Comic Sans MS</vt:lpstr>
      <vt:lpstr>Times New Roman</vt:lpstr>
      <vt:lpstr>Wingdings</vt:lpstr>
      <vt:lpstr>Οργανικό</vt:lpstr>
      <vt:lpstr>Παράδειγμα μαθήματος για τα ΕΠΑ.Λ</vt:lpstr>
      <vt:lpstr>Παρουσίαση του PowerPoint</vt:lpstr>
      <vt:lpstr>Χρήσιμες προηγούμενες γνώσεις/δεξιότητες που θα ενισχύσουν την κατανόηση και την υλοποίηση των δραστηριοτήτων…..</vt:lpstr>
      <vt:lpstr>Στόχοι του μαθήματος</vt:lpstr>
      <vt:lpstr>Ειδικότεροι στόχοι του μαθήματος</vt:lpstr>
      <vt:lpstr> 1η δραστηριότητα</vt:lpstr>
      <vt:lpstr> 2η δραστηριότητα</vt:lpstr>
      <vt:lpstr> 3η δραστηριότητα</vt:lpstr>
      <vt:lpstr>ΦΥΛΛΟ ΕΡΓΑΣΙΑΣ – </vt:lpstr>
      <vt:lpstr>ΦΥΛΛΟ ΕΡΓΑΣΙΑΣ – ΔΡΑΣΤΗΡΙΟΤΗΤΑ 1</vt:lpstr>
      <vt:lpstr>ΦΥΛΛΟ ΕΡΓΑΣΙΑΣ – ΔΡΑΣΤΗΡΙΟΤΗΤΑ 2</vt:lpstr>
      <vt:lpstr>ΦΥΛΛΟ ΕΡΓΑΣΙΑΣ – ΔΡΑΣΤΗΡΙΟΤΗΤΑ 2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Διδακτικό σενάριο για τα ΕΠΑ.Λ</dc:title>
  <dc:creator>User</dc:creator>
  <cp:lastModifiedBy>Tasos</cp:lastModifiedBy>
  <cp:revision>24</cp:revision>
  <dcterms:created xsi:type="dcterms:W3CDTF">2020-03-26T21:36:17Z</dcterms:created>
  <dcterms:modified xsi:type="dcterms:W3CDTF">2020-12-11T16:31:28Z</dcterms:modified>
</cp:coreProperties>
</file>